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EB030-F5D2-43D3-AB4F-4A8A4412F9CA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8BBE82-62F7-40F7-AFD1-1EF7561DD7DA}">
      <dgm:prSet/>
      <dgm:spPr/>
      <dgm:t>
        <a:bodyPr/>
        <a:lstStyle/>
        <a:p>
          <a:r>
            <a:rPr lang="en-IN"/>
            <a:t>Problem statement</a:t>
          </a:r>
          <a:endParaRPr lang="en-US"/>
        </a:p>
      </dgm:t>
    </dgm:pt>
    <dgm:pt modelId="{5C34C64D-4BD0-4D2F-A381-02171E23A732}" type="parTrans" cxnId="{C919298C-54D5-466A-BCF2-E2D576B91A9D}">
      <dgm:prSet/>
      <dgm:spPr/>
      <dgm:t>
        <a:bodyPr/>
        <a:lstStyle/>
        <a:p>
          <a:endParaRPr lang="en-US"/>
        </a:p>
      </dgm:t>
    </dgm:pt>
    <dgm:pt modelId="{8E0ADC97-D828-425E-AEF4-282F6B9E20FF}" type="sibTrans" cxnId="{C919298C-54D5-466A-BCF2-E2D576B91A9D}">
      <dgm:prSet/>
      <dgm:spPr/>
      <dgm:t>
        <a:bodyPr/>
        <a:lstStyle/>
        <a:p>
          <a:endParaRPr lang="en-US"/>
        </a:p>
      </dgm:t>
    </dgm:pt>
    <dgm:pt modelId="{E5728139-0EC9-4D93-8DFA-E457483026C0}">
      <dgm:prSet/>
      <dgm:spPr/>
      <dgm:t>
        <a:bodyPr/>
        <a:lstStyle/>
        <a:p>
          <a:r>
            <a:rPr lang="en-IN"/>
            <a:t>Purpose</a:t>
          </a:r>
          <a:endParaRPr lang="en-US"/>
        </a:p>
      </dgm:t>
    </dgm:pt>
    <dgm:pt modelId="{D8D049A8-F761-4FF3-874D-0A279FB1BABB}" type="parTrans" cxnId="{8196409C-65E0-408D-99B8-66FF9B308FBD}">
      <dgm:prSet/>
      <dgm:spPr/>
      <dgm:t>
        <a:bodyPr/>
        <a:lstStyle/>
        <a:p>
          <a:endParaRPr lang="en-US"/>
        </a:p>
      </dgm:t>
    </dgm:pt>
    <dgm:pt modelId="{C0D8F9FF-2078-4EFC-9D5A-B0319AD2734A}" type="sibTrans" cxnId="{8196409C-65E0-408D-99B8-66FF9B308FBD}">
      <dgm:prSet/>
      <dgm:spPr/>
      <dgm:t>
        <a:bodyPr/>
        <a:lstStyle/>
        <a:p>
          <a:endParaRPr lang="en-US"/>
        </a:p>
      </dgm:t>
    </dgm:pt>
    <dgm:pt modelId="{5267B17E-9133-43DD-9E8B-F8929F2B8C1B}">
      <dgm:prSet/>
      <dgm:spPr/>
      <dgm:t>
        <a:bodyPr/>
        <a:lstStyle/>
        <a:p>
          <a:r>
            <a:rPr lang="en-US" dirty="0"/>
            <a:t>Detailed data summary</a:t>
          </a:r>
        </a:p>
      </dgm:t>
    </dgm:pt>
    <dgm:pt modelId="{AB3FCE9B-E24C-4D8E-A9CA-1EE0FE499296}" type="parTrans" cxnId="{95BACC7F-33ED-42CC-9AC7-7C007EF3AFA7}">
      <dgm:prSet/>
      <dgm:spPr/>
      <dgm:t>
        <a:bodyPr/>
        <a:lstStyle/>
        <a:p>
          <a:endParaRPr lang="en-US"/>
        </a:p>
      </dgm:t>
    </dgm:pt>
    <dgm:pt modelId="{1CE3AF05-6DAE-4FD5-8E63-2B94F1F7B247}" type="sibTrans" cxnId="{95BACC7F-33ED-42CC-9AC7-7C007EF3AFA7}">
      <dgm:prSet/>
      <dgm:spPr/>
      <dgm:t>
        <a:bodyPr/>
        <a:lstStyle/>
        <a:p>
          <a:endParaRPr lang="en-US"/>
        </a:p>
      </dgm:t>
    </dgm:pt>
    <dgm:pt modelId="{3D54BDFD-5E02-4496-8D37-2418D7D9DC6E}">
      <dgm:prSet/>
      <dgm:spPr/>
      <dgm:t>
        <a:bodyPr/>
        <a:lstStyle/>
        <a:p>
          <a:r>
            <a:rPr lang="en-US" dirty="0"/>
            <a:t>Exploratory Data Analysis</a:t>
          </a:r>
          <a:br>
            <a:rPr lang="en-US" dirty="0"/>
          </a:br>
          <a:r>
            <a:rPr lang="en-US" dirty="0"/>
            <a:t>(EDA)</a:t>
          </a:r>
        </a:p>
      </dgm:t>
    </dgm:pt>
    <dgm:pt modelId="{E14BA14C-C0BC-447D-8E1A-E5A1C1983685}" type="parTrans" cxnId="{334BD9BA-FD94-4E7D-A366-475BF23EC60B}">
      <dgm:prSet/>
      <dgm:spPr/>
      <dgm:t>
        <a:bodyPr/>
        <a:lstStyle/>
        <a:p>
          <a:endParaRPr lang="en-US"/>
        </a:p>
      </dgm:t>
    </dgm:pt>
    <dgm:pt modelId="{A32737FD-AA82-4623-BB87-93ACF8183C92}" type="sibTrans" cxnId="{334BD9BA-FD94-4E7D-A366-475BF23EC60B}">
      <dgm:prSet/>
      <dgm:spPr/>
      <dgm:t>
        <a:bodyPr/>
        <a:lstStyle/>
        <a:p>
          <a:endParaRPr lang="en-US"/>
        </a:p>
      </dgm:t>
    </dgm:pt>
    <dgm:pt modelId="{80F45D42-DF37-41F0-AE10-DB4351F69845}">
      <dgm:prSet/>
      <dgm:spPr/>
      <dgm:t>
        <a:bodyPr/>
        <a:lstStyle/>
        <a:p>
          <a:r>
            <a:rPr lang="en-US"/>
            <a:t>Proposals</a:t>
          </a:r>
        </a:p>
      </dgm:t>
    </dgm:pt>
    <dgm:pt modelId="{CE6996A7-D572-4FF4-B7D4-B3C0C08DAF0E}" type="parTrans" cxnId="{298CE9FF-9322-44F4-AFFB-C0B3F519E290}">
      <dgm:prSet/>
      <dgm:spPr/>
      <dgm:t>
        <a:bodyPr/>
        <a:lstStyle/>
        <a:p>
          <a:endParaRPr lang="en-US"/>
        </a:p>
      </dgm:t>
    </dgm:pt>
    <dgm:pt modelId="{7B8A2B0D-C7A7-4A30-AE63-C1D3B0E6DD48}" type="sibTrans" cxnId="{298CE9FF-9322-44F4-AFFB-C0B3F519E290}">
      <dgm:prSet/>
      <dgm:spPr/>
      <dgm:t>
        <a:bodyPr/>
        <a:lstStyle/>
        <a:p>
          <a:endParaRPr lang="en-US"/>
        </a:p>
      </dgm:t>
    </dgm:pt>
    <dgm:pt modelId="{ED83432F-5ED9-42FB-A654-3201429BAACE}">
      <dgm:prSet/>
      <dgm:spPr/>
      <dgm:t>
        <a:bodyPr/>
        <a:lstStyle/>
        <a:p>
          <a:r>
            <a:rPr lang="en-IN" dirty="0"/>
            <a:t>EDA Final Verdict</a:t>
          </a:r>
          <a:endParaRPr lang="en-US" dirty="0"/>
        </a:p>
      </dgm:t>
    </dgm:pt>
    <dgm:pt modelId="{2E5E1E77-13D9-406C-8740-8FE874CDEF54}" type="parTrans" cxnId="{8A35556E-F2B8-48B9-AB4C-D77D19EB9D72}">
      <dgm:prSet/>
      <dgm:spPr/>
      <dgm:t>
        <a:bodyPr/>
        <a:lstStyle/>
        <a:p>
          <a:endParaRPr lang="en-US"/>
        </a:p>
      </dgm:t>
    </dgm:pt>
    <dgm:pt modelId="{33B74602-2796-4772-84AB-4DBA7B58A6A8}" type="sibTrans" cxnId="{8A35556E-F2B8-48B9-AB4C-D77D19EB9D72}">
      <dgm:prSet/>
      <dgm:spPr/>
      <dgm:t>
        <a:bodyPr/>
        <a:lstStyle/>
        <a:p>
          <a:endParaRPr lang="en-US"/>
        </a:p>
      </dgm:t>
    </dgm:pt>
    <dgm:pt modelId="{581FD439-A7E7-4EB7-834C-A415F347523C}">
      <dgm:prSet/>
      <dgm:spPr/>
      <dgm:t>
        <a:bodyPr/>
        <a:lstStyle/>
        <a:p>
          <a:r>
            <a:rPr lang="en-US" dirty="0"/>
            <a:t>Feature engineering, model construction, and deployment.</a:t>
          </a:r>
        </a:p>
      </dgm:t>
    </dgm:pt>
    <dgm:pt modelId="{DF405B84-D68D-449C-807E-C1DFB914DB94}" type="parTrans" cxnId="{22F7B7FB-346D-4A87-ADAC-B7212A7BB056}">
      <dgm:prSet/>
      <dgm:spPr/>
      <dgm:t>
        <a:bodyPr/>
        <a:lstStyle/>
        <a:p>
          <a:endParaRPr lang="en-US"/>
        </a:p>
      </dgm:t>
    </dgm:pt>
    <dgm:pt modelId="{0CF8845E-8DC6-4D52-A79F-2AB9BE7D7448}" type="sibTrans" cxnId="{22F7B7FB-346D-4A87-ADAC-B7212A7BB056}">
      <dgm:prSet/>
      <dgm:spPr/>
      <dgm:t>
        <a:bodyPr/>
        <a:lstStyle/>
        <a:p>
          <a:endParaRPr lang="en-US"/>
        </a:p>
      </dgm:t>
    </dgm:pt>
    <dgm:pt modelId="{A66922D6-D979-4529-834F-634DF704B016}" type="pres">
      <dgm:prSet presAssocID="{0C0EB030-F5D2-43D3-AB4F-4A8A4412F9CA}" presName="diagram" presStyleCnt="0">
        <dgm:presLayoutVars>
          <dgm:dir/>
          <dgm:resizeHandles val="exact"/>
        </dgm:presLayoutVars>
      </dgm:prSet>
      <dgm:spPr/>
    </dgm:pt>
    <dgm:pt modelId="{29260FFE-FC9A-4517-B388-6805841AB3C2}" type="pres">
      <dgm:prSet presAssocID="{C88BBE82-62F7-40F7-AFD1-1EF7561DD7DA}" presName="node" presStyleLbl="node1" presStyleIdx="0" presStyleCnt="7">
        <dgm:presLayoutVars>
          <dgm:bulletEnabled val="1"/>
        </dgm:presLayoutVars>
      </dgm:prSet>
      <dgm:spPr/>
    </dgm:pt>
    <dgm:pt modelId="{D7608C02-0AA3-4162-A93B-425E94A2ED3F}" type="pres">
      <dgm:prSet presAssocID="{8E0ADC97-D828-425E-AEF4-282F6B9E20FF}" presName="sibTrans" presStyleCnt="0"/>
      <dgm:spPr/>
    </dgm:pt>
    <dgm:pt modelId="{D8605314-7316-481E-8338-E8E3A9FC15F5}" type="pres">
      <dgm:prSet presAssocID="{E5728139-0EC9-4D93-8DFA-E457483026C0}" presName="node" presStyleLbl="node1" presStyleIdx="1" presStyleCnt="7">
        <dgm:presLayoutVars>
          <dgm:bulletEnabled val="1"/>
        </dgm:presLayoutVars>
      </dgm:prSet>
      <dgm:spPr/>
    </dgm:pt>
    <dgm:pt modelId="{2D763B89-8E0C-4AEA-90F6-EF5DB097CE66}" type="pres">
      <dgm:prSet presAssocID="{C0D8F9FF-2078-4EFC-9D5A-B0319AD2734A}" presName="sibTrans" presStyleCnt="0"/>
      <dgm:spPr/>
    </dgm:pt>
    <dgm:pt modelId="{890C7457-1551-417F-B68A-C3BA4DD7719A}" type="pres">
      <dgm:prSet presAssocID="{5267B17E-9133-43DD-9E8B-F8929F2B8C1B}" presName="node" presStyleLbl="node1" presStyleIdx="2" presStyleCnt="7">
        <dgm:presLayoutVars>
          <dgm:bulletEnabled val="1"/>
        </dgm:presLayoutVars>
      </dgm:prSet>
      <dgm:spPr/>
    </dgm:pt>
    <dgm:pt modelId="{21ADD6BF-3F57-4BA6-B8AE-B10313D2A7E6}" type="pres">
      <dgm:prSet presAssocID="{1CE3AF05-6DAE-4FD5-8E63-2B94F1F7B247}" presName="sibTrans" presStyleCnt="0"/>
      <dgm:spPr/>
    </dgm:pt>
    <dgm:pt modelId="{796E343A-8D42-41A1-A628-120C79884445}" type="pres">
      <dgm:prSet presAssocID="{3D54BDFD-5E02-4496-8D37-2418D7D9DC6E}" presName="node" presStyleLbl="node1" presStyleIdx="3" presStyleCnt="7">
        <dgm:presLayoutVars>
          <dgm:bulletEnabled val="1"/>
        </dgm:presLayoutVars>
      </dgm:prSet>
      <dgm:spPr/>
    </dgm:pt>
    <dgm:pt modelId="{4667E587-D69E-4889-B34A-CA70FA731627}" type="pres">
      <dgm:prSet presAssocID="{A32737FD-AA82-4623-BB87-93ACF8183C92}" presName="sibTrans" presStyleCnt="0"/>
      <dgm:spPr/>
    </dgm:pt>
    <dgm:pt modelId="{270ADFCF-FDCF-4179-9AF2-1E9D1392B2D8}" type="pres">
      <dgm:prSet presAssocID="{80F45D42-DF37-41F0-AE10-DB4351F69845}" presName="node" presStyleLbl="node1" presStyleIdx="4" presStyleCnt="7">
        <dgm:presLayoutVars>
          <dgm:bulletEnabled val="1"/>
        </dgm:presLayoutVars>
      </dgm:prSet>
      <dgm:spPr/>
    </dgm:pt>
    <dgm:pt modelId="{E85255D0-28B8-4238-90BC-24D35C213F96}" type="pres">
      <dgm:prSet presAssocID="{7B8A2B0D-C7A7-4A30-AE63-C1D3B0E6DD48}" presName="sibTrans" presStyleCnt="0"/>
      <dgm:spPr/>
    </dgm:pt>
    <dgm:pt modelId="{98407122-A03E-4AD5-A72D-F4DEDF428098}" type="pres">
      <dgm:prSet presAssocID="{ED83432F-5ED9-42FB-A654-3201429BAACE}" presName="node" presStyleLbl="node1" presStyleIdx="5" presStyleCnt="7">
        <dgm:presLayoutVars>
          <dgm:bulletEnabled val="1"/>
        </dgm:presLayoutVars>
      </dgm:prSet>
      <dgm:spPr/>
    </dgm:pt>
    <dgm:pt modelId="{1B445570-1A0A-478E-A4D7-1FA6E27BE56D}" type="pres">
      <dgm:prSet presAssocID="{33B74602-2796-4772-84AB-4DBA7B58A6A8}" presName="sibTrans" presStyleCnt="0"/>
      <dgm:spPr/>
    </dgm:pt>
    <dgm:pt modelId="{A57B3C3C-BEFE-4B00-9050-9B8581DD07E6}" type="pres">
      <dgm:prSet presAssocID="{581FD439-A7E7-4EB7-834C-A415F347523C}" presName="node" presStyleLbl="node1" presStyleIdx="6" presStyleCnt="7">
        <dgm:presLayoutVars>
          <dgm:bulletEnabled val="1"/>
        </dgm:presLayoutVars>
      </dgm:prSet>
      <dgm:spPr/>
    </dgm:pt>
  </dgm:ptLst>
  <dgm:cxnLst>
    <dgm:cxn modelId="{48A57612-AE97-4387-91BF-87F44A84024B}" type="presOf" srcId="{C88BBE82-62F7-40F7-AFD1-1EF7561DD7DA}" destId="{29260FFE-FC9A-4517-B388-6805841AB3C2}" srcOrd="0" destOrd="0" presId="urn:microsoft.com/office/officeart/2005/8/layout/default"/>
    <dgm:cxn modelId="{E65CB72D-C0D0-4386-8B66-2A7B8C661B9F}" type="presOf" srcId="{ED83432F-5ED9-42FB-A654-3201429BAACE}" destId="{98407122-A03E-4AD5-A72D-F4DEDF428098}" srcOrd="0" destOrd="0" presId="urn:microsoft.com/office/officeart/2005/8/layout/default"/>
    <dgm:cxn modelId="{1C92455E-6360-484E-92B9-A5DBA21A3EF1}" type="presOf" srcId="{581FD439-A7E7-4EB7-834C-A415F347523C}" destId="{A57B3C3C-BEFE-4B00-9050-9B8581DD07E6}" srcOrd="0" destOrd="0" presId="urn:microsoft.com/office/officeart/2005/8/layout/default"/>
    <dgm:cxn modelId="{56C2EB48-6E71-4A38-8355-F8D91916238F}" type="presOf" srcId="{0C0EB030-F5D2-43D3-AB4F-4A8A4412F9CA}" destId="{A66922D6-D979-4529-834F-634DF704B016}" srcOrd="0" destOrd="0" presId="urn:microsoft.com/office/officeart/2005/8/layout/default"/>
    <dgm:cxn modelId="{8A35556E-F2B8-48B9-AB4C-D77D19EB9D72}" srcId="{0C0EB030-F5D2-43D3-AB4F-4A8A4412F9CA}" destId="{ED83432F-5ED9-42FB-A654-3201429BAACE}" srcOrd="5" destOrd="0" parTransId="{2E5E1E77-13D9-406C-8740-8FE874CDEF54}" sibTransId="{33B74602-2796-4772-84AB-4DBA7B58A6A8}"/>
    <dgm:cxn modelId="{0B534D5A-89F9-4965-B71B-B50E320F62B5}" type="presOf" srcId="{E5728139-0EC9-4D93-8DFA-E457483026C0}" destId="{D8605314-7316-481E-8338-E8E3A9FC15F5}" srcOrd="0" destOrd="0" presId="urn:microsoft.com/office/officeart/2005/8/layout/default"/>
    <dgm:cxn modelId="{95BACC7F-33ED-42CC-9AC7-7C007EF3AFA7}" srcId="{0C0EB030-F5D2-43D3-AB4F-4A8A4412F9CA}" destId="{5267B17E-9133-43DD-9E8B-F8929F2B8C1B}" srcOrd="2" destOrd="0" parTransId="{AB3FCE9B-E24C-4D8E-A9CA-1EE0FE499296}" sibTransId="{1CE3AF05-6DAE-4FD5-8E63-2B94F1F7B247}"/>
    <dgm:cxn modelId="{EC8C5A88-FFAB-40A4-AB7D-7DFD5B23620C}" type="presOf" srcId="{5267B17E-9133-43DD-9E8B-F8929F2B8C1B}" destId="{890C7457-1551-417F-B68A-C3BA4DD7719A}" srcOrd="0" destOrd="0" presId="urn:microsoft.com/office/officeart/2005/8/layout/default"/>
    <dgm:cxn modelId="{C919298C-54D5-466A-BCF2-E2D576B91A9D}" srcId="{0C0EB030-F5D2-43D3-AB4F-4A8A4412F9CA}" destId="{C88BBE82-62F7-40F7-AFD1-1EF7561DD7DA}" srcOrd="0" destOrd="0" parTransId="{5C34C64D-4BD0-4D2F-A381-02171E23A732}" sibTransId="{8E0ADC97-D828-425E-AEF4-282F6B9E20FF}"/>
    <dgm:cxn modelId="{8196409C-65E0-408D-99B8-66FF9B308FBD}" srcId="{0C0EB030-F5D2-43D3-AB4F-4A8A4412F9CA}" destId="{E5728139-0EC9-4D93-8DFA-E457483026C0}" srcOrd="1" destOrd="0" parTransId="{D8D049A8-F761-4FF3-874D-0A279FB1BABB}" sibTransId="{C0D8F9FF-2078-4EFC-9D5A-B0319AD2734A}"/>
    <dgm:cxn modelId="{7B556DA2-0DF0-495C-89F2-8EC72D27E8A5}" type="presOf" srcId="{80F45D42-DF37-41F0-AE10-DB4351F69845}" destId="{270ADFCF-FDCF-4179-9AF2-1E9D1392B2D8}" srcOrd="0" destOrd="0" presId="urn:microsoft.com/office/officeart/2005/8/layout/default"/>
    <dgm:cxn modelId="{334BD9BA-FD94-4E7D-A366-475BF23EC60B}" srcId="{0C0EB030-F5D2-43D3-AB4F-4A8A4412F9CA}" destId="{3D54BDFD-5E02-4496-8D37-2418D7D9DC6E}" srcOrd="3" destOrd="0" parTransId="{E14BA14C-C0BC-447D-8E1A-E5A1C1983685}" sibTransId="{A32737FD-AA82-4623-BB87-93ACF8183C92}"/>
    <dgm:cxn modelId="{D2A31EEF-0F8D-4141-B4D5-586AF1F479F6}" type="presOf" srcId="{3D54BDFD-5E02-4496-8D37-2418D7D9DC6E}" destId="{796E343A-8D42-41A1-A628-120C79884445}" srcOrd="0" destOrd="0" presId="urn:microsoft.com/office/officeart/2005/8/layout/default"/>
    <dgm:cxn modelId="{22F7B7FB-346D-4A87-ADAC-B7212A7BB056}" srcId="{0C0EB030-F5D2-43D3-AB4F-4A8A4412F9CA}" destId="{581FD439-A7E7-4EB7-834C-A415F347523C}" srcOrd="6" destOrd="0" parTransId="{DF405B84-D68D-449C-807E-C1DFB914DB94}" sibTransId="{0CF8845E-8DC6-4D52-A79F-2AB9BE7D7448}"/>
    <dgm:cxn modelId="{298CE9FF-9322-44F4-AFFB-C0B3F519E290}" srcId="{0C0EB030-F5D2-43D3-AB4F-4A8A4412F9CA}" destId="{80F45D42-DF37-41F0-AE10-DB4351F69845}" srcOrd="4" destOrd="0" parTransId="{CE6996A7-D572-4FF4-B7D4-B3C0C08DAF0E}" sibTransId="{7B8A2B0D-C7A7-4A30-AE63-C1D3B0E6DD48}"/>
    <dgm:cxn modelId="{BCD8B749-2EBE-44D7-8C93-94FD68C99337}" type="presParOf" srcId="{A66922D6-D979-4529-834F-634DF704B016}" destId="{29260FFE-FC9A-4517-B388-6805841AB3C2}" srcOrd="0" destOrd="0" presId="urn:microsoft.com/office/officeart/2005/8/layout/default"/>
    <dgm:cxn modelId="{6AB0791C-C4B7-48FF-860B-397A35278D8F}" type="presParOf" srcId="{A66922D6-D979-4529-834F-634DF704B016}" destId="{D7608C02-0AA3-4162-A93B-425E94A2ED3F}" srcOrd="1" destOrd="0" presId="urn:microsoft.com/office/officeart/2005/8/layout/default"/>
    <dgm:cxn modelId="{2EDE96BB-0ACE-4CFC-B859-990BCAAFBF8D}" type="presParOf" srcId="{A66922D6-D979-4529-834F-634DF704B016}" destId="{D8605314-7316-481E-8338-E8E3A9FC15F5}" srcOrd="2" destOrd="0" presId="urn:microsoft.com/office/officeart/2005/8/layout/default"/>
    <dgm:cxn modelId="{EF656A60-8ECC-474D-A986-A9BA88D3678A}" type="presParOf" srcId="{A66922D6-D979-4529-834F-634DF704B016}" destId="{2D763B89-8E0C-4AEA-90F6-EF5DB097CE66}" srcOrd="3" destOrd="0" presId="urn:microsoft.com/office/officeart/2005/8/layout/default"/>
    <dgm:cxn modelId="{5780D984-307E-4A3D-B6CF-18381205C71B}" type="presParOf" srcId="{A66922D6-D979-4529-834F-634DF704B016}" destId="{890C7457-1551-417F-B68A-C3BA4DD7719A}" srcOrd="4" destOrd="0" presId="urn:microsoft.com/office/officeart/2005/8/layout/default"/>
    <dgm:cxn modelId="{27AFFA02-905F-497A-8BED-4E0203BF6AC2}" type="presParOf" srcId="{A66922D6-D979-4529-834F-634DF704B016}" destId="{21ADD6BF-3F57-4BA6-B8AE-B10313D2A7E6}" srcOrd="5" destOrd="0" presId="urn:microsoft.com/office/officeart/2005/8/layout/default"/>
    <dgm:cxn modelId="{571E5B15-491A-4CF3-A258-3BA652AA3932}" type="presParOf" srcId="{A66922D6-D979-4529-834F-634DF704B016}" destId="{796E343A-8D42-41A1-A628-120C79884445}" srcOrd="6" destOrd="0" presId="urn:microsoft.com/office/officeart/2005/8/layout/default"/>
    <dgm:cxn modelId="{D311B0DA-BD57-4349-AF69-0FCDE7B3C737}" type="presParOf" srcId="{A66922D6-D979-4529-834F-634DF704B016}" destId="{4667E587-D69E-4889-B34A-CA70FA731627}" srcOrd="7" destOrd="0" presId="urn:microsoft.com/office/officeart/2005/8/layout/default"/>
    <dgm:cxn modelId="{F01FED55-A5CB-4C68-8329-51434CCB7E2A}" type="presParOf" srcId="{A66922D6-D979-4529-834F-634DF704B016}" destId="{270ADFCF-FDCF-4179-9AF2-1E9D1392B2D8}" srcOrd="8" destOrd="0" presId="urn:microsoft.com/office/officeart/2005/8/layout/default"/>
    <dgm:cxn modelId="{ED85A95A-AC26-4059-8471-7C18767A1229}" type="presParOf" srcId="{A66922D6-D979-4529-834F-634DF704B016}" destId="{E85255D0-28B8-4238-90BC-24D35C213F96}" srcOrd="9" destOrd="0" presId="urn:microsoft.com/office/officeart/2005/8/layout/default"/>
    <dgm:cxn modelId="{A8B852BC-CD96-4D7B-B7FC-66011E3AD624}" type="presParOf" srcId="{A66922D6-D979-4529-834F-634DF704B016}" destId="{98407122-A03E-4AD5-A72D-F4DEDF428098}" srcOrd="10" destOrd="0" presId="urn:microsoft.com/office/officeart/2005/8/layout/default"/>
    <dgm:cxn modelId="{001D7396-C761-4BF4-8BE4-3A659FB4EB5C}" type="presParOf" srcId="{A66922D6-D979-4529-834F-634DF704B016}" destId="{1B445570-1A0A-478E-A4D7-1FA6E27BE56D}" srcOrd="11" destOrd="0" presId="urn:microsoft.com/office/officeart/2005/8/layout/default"/>
    <dgm:cxn modelId="{E9FBE673-714E-4D29-9E4A-E35863E52A45}" type="presParOf" srcId="{A66922D6-D979-4529-834F-634DF704B016}" destId="{A57B3C3C-BEFE-4B00-9050-9B8581DD07E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77E041-5906-4236-9A58-1046037A9F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C2C92CF-BDA5-404D-B778-C47A8496E929}">
      <dgm:prSet/>
      <dgm:spPr/>
      <dgm:t>
        <a:bodyPr/>
        <a:lstStyle/>
        <a:p>
          <a:r>
            <a:rPr lang="en-US"/>
            <a:t>Customer churn is a major issue in the telecom sector.</a:t>
          </a:r>
        </a:p>
      </dgm:t>
    </dgm:pt>
    <dgm:pt modelId="{0D551B66-5BE1-40C5-B130-74BBE01CD615}" type="parTrans" cxnId="{24198990-D84F-4DA1-BE02-30295831415C}">
      <dgm:prSet/>
      <dgm:spPr/>
      <dgm:t>
        <a:bodyPr/>
        <a:lstStyle/>
        <a:p>
          <a:endParaRPr lang="en-US"/>
        </a:p>
      </dgm:t>
    </dgm:pt>
    <dgm:pt modelId="{9AA2D5F2-B380-46F1-9566-52E0AFD11CEF}" type="sibTrans" cxnId="{24198990-D84F-4DA1-BE02-30295831415C}">
      <dgm:prSet/>
      <dgm:spPr/>
      <dgm:t>
        <a:bodyPr/>
        <a:lstStyle/>
        <a:p>
          <a:endParaRPr lang="en-US"/>
        </a:p>
      </dgm:t>
    </dgm:pt>
    <dgm:pt modelId="{8B6DE3CE-1271-42C0-89E3-F450C2B68BCA}">
      <dgm:prSet/>
      <dgm:spPr/>
      <dgm:t>
        <a:bodyPr/>
        <a:lstStyle/>
        <a:p>
          <a:r>
            <a:rPr lang="en-US"/>
            <a:t>Churn prediction is simply identifying consumers who are likely to discontinue their service subscription.</a:t>
          </a:r>
        </a:p>
      </dgm:t>
    </dgm:pt>
    <dgm:pt modelId="{417D4D28-F559-405D-8042-BCBD2248374C}" type="parTrans" cxnId="{BDFEF00B-95FB-4358-B62E-0C482D344AB5}">
      <dgm:prSet/>
      <dgm:spPr/>
      <dgm:t>
        <a:bodyPr/>
        <a:lstStyle/>
        <a:p>
          <a:endParaRPr lang="en-US"/>
        </a:p>
      </dgm:t>
    </dgm:pt>
    <dgm:pt modelId="{8A40A462-49D2-4BB0-8C83-C650F47B5A43}" type="sibTrans" cxnId="{BDFEF00B-95FB-4358-B62E-0C482D344AB5}">
      <dgm:prSet/>
      <dgm:spPr/>
      <dgm:t>
        <a:bodyPr/>
        <a:lstStyle/>
        <a:p>
          <a:endParaRPr lang="en-US"/>
        </a:p>
      </dgm:t>
    </dgm:pt>
    <dgm:pt modelId="{DFE45C61-D299-4B34-B487-F03BEC1EAC35}">
      <dgm:prSet/>
      <dgm:spPr/>
      <dgm:t>
        <a:bodyPr/>
        <a:lstStyle/>
        <a:p>
          <a:r>
            <a:rPr lang="en-US"/>
            <a:t>Churn is a concern in the telecom sector since it costs more to recruit a new customer than it does to prevent an existing one from leaving. </a:t>
          </a:r>
        </a:p>
      </dgm:t>
    </dgm:pt>
    <dgm:pt modelId="{BFE5CB17-D82F-4DF7-A1F2-A672D3C42BE2}" type="parTrans" cxnId="{FCE2003A-1577-4164-A771-ED7336E5AA72}">
      <dgm:prSet/>
      <dgm:spPr/>
      <dgm:t>
        <a:bodyPr/>
        <a:lstStyle/>
        <a:p>
          <a:endParaRPr lang="en-US"/>
        </a:p>
      </dgm:t>
    </dgm:pt>
    <dgm:pt modelId="{FA0B07C0-B6E3-4E3E-A5E6-864CBD58677A}" type="sibTrans" cxnId="{FCE2003A-1577-4164-A771-ED7336E5AA72}">
      <dgm:prSet/>
      <dgm:spPr/>
      <dgm:t>
        <a:bodyPr/>
        <a:lstStyle/>
        <a:p>
          <a:endParaRPr lang="en-US"/>
        </a:p>
      </dgm:t>
    </dgm:pt>
    <dgm:pt modelId="{558339D8-430E-406D-8B81-68C87977B8E6}" type="pres">
      <dgm:prSet presAssocID="{9F77E041-5906-4236-9A58-1046037A9F13}" presName="root" presStyleCnt="0">
        <dgm:presLayoutVars>
          <dgm:dir/>
          <dgm:resizeHandles val="exact"/>
        </dgm:presLayoutVars>
      </dgm:prSet>
      <dgm:spPr/>
    </dgm:pt>
    <dgm:pt modelId="{6FCE3C53-EA5F-4A4C-902F-AA79DD9AD0A1}" type="pres">
      <dgm:prSet presAssocID="{AC2C92CF-BDA5-404D-B778-C47A8496E929}" presName="compNode" presStyleCnt="0"/>
      <dgm:spPr/>
    </dgm:pt>
    <dgm:pt modelId="{BE013411-A54F-4062-9DAB-42600AC97F6B}" type="pres">
      <dgm:prSet presAssocID="{AC2C92CF-BDA5-404D-B778-C47A8496E929}" presName="bgRect" presStyleLbl="bgShp" presStyleIdx="0" presStyleCnt="3"/>
      <dgm:spPr/>
    </dgm:pt>
    <dgm:pt modelId="{E7351F16-0A80-48FA-B517-B5DFB706FC72}" type="pres">
      <dgm:prSet presAssocID="{AC2C92CF-BDA5-404D-B778-C47A8496E9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119CDB0B-729D-41AA-A324-EEA2F2E04E6E}" type="pres">
      <dgm:prSet presAssocID="{AC2C92CF-BDA5-404D-B778-C47A8496E929}" presName="spaceRect" presStyleCnt="0"/>
      <dgm:spPr/>
    </dgm:pt>
    <dgm:pt modelId="{4133CE02-6900-4C25-880A-2D305FD0F5EB}" type="pres">
      <dgm:prSet presAssocID="{AC2C92CF-BDA5-404D-B778-C47A8496E929}" presName="parTx" presStyleLbl="revTx" presStyleIdx="0" presStyleCnt="3">
        <dgm:presLayoutVars>
          <dgm:chMax val="0"/>
          <dgm:chPref val="0"/>
        </dgm:presLayoutVars>
      </dgm:prSet>
      <dgm:spPr/>
    </dgm:pt>
    <dgm:pt modelId="{6BF4D69E-D5F6-46CF-9B46-28CD9C887269}" type="pres">
      <dgm:prSet presAssocID="{9AA2D5F2-B380-46F1-9566-52E0AFD11CEF}" presName="sibTrans" presStyleCnt="0"/>
      <dgm:spPr/>
    </dgm:pt>
    <dgm:pt modelId="{13C463CB-17BC-4FD3-A0E8-329994863297}" type="pres">
      <dgm:prSet presAssocID="{8B6DE3CE-1271-42C0-89E3-F450C2B68BCA}" presName="compNode" presStyleCnt="0"/>
      <dgm:spPr/>
    </dgm:pt>
    <dgm:pt modelId="{35483FFB-4370-4988-83FC-0EFB7384CDBB}" type="pres">
      <dgm:prSet presAssocID="{8B6DE3CE-1271-42C0-89E3-F450C2B68BCA}" presName="bgRect" presStyleLbl="bgShp" presStyleIdx="1" presStyleCnt="3"/>
      <dgm:spPr/>
    </dgm:pt>
    <dgm:pt modelId="{19BB310F-49DC-468C-8466-CDAA04D9612E}" type="pres">
      <dgm:prSet presAssocID="{8B6DE3CE-1271-42C0-89E3-F450C2B68B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924B5CF-A89E-4E16-AD3F-1CBE2181D563}" type="pres">
      <dgm:prSet presAssocID="{8B6DE3CE-1271-42C0-89E3-F450C2B68BCA}" presName="spaceRect" presStyleCnt="0"/>
      <dgm:spPr/>
    </dgm:pt>
    <dgm:pt modelId="{5C383B36-362B-4348-864A-78AAABDB1CEF}" type="pres">
      <dgm:prSet presAssocID="{8B6DE3CE-1271-42C0-89E3-F450C2B68BCA}" presName="parTx" presStyleLbl="revTx" presStyleIdx="1" presStyleCnt="3">
        <dgm:presLayoutVars>
          <dgm:chMax val="0"/>
          <dgm:chPref val="0"/>
        </dgm:presLayoutVars>
      </dgm:prSet>
      <dgm:spPr/>
    </dgm:pt>
    <dgm:pt modelId="{6BB9FD32-4065-4F34-B5AE-6147F6C443B3}" type="pres">
      <dgm:prSet presAssocID="{8A40A462-49D2-4BB0-8C83-C650F47B5A43}" presName="sibTrans" presStyleCnt="0"/>
      <dgm:spPr/>
    </dgm:pt>
    <dgm:pt modelId="{5F3525B8-F0B6-479E-99B7-E6F7F2C3DE99}" type="pres">
      <dgm:prSet presAssocID="{DFE45C61-D299-4B34-B487-F03BEC1EAC35}" presName="compNode" presStyleCnt="0"/>
      <dgm:spPr/>
    </dgm:pt>
    <dgm:pt modelId="{CA0EA703-8922-43CE-ADC2-28B8E454EC86}" type="pres">
      <dgm:prSet presAssocID="{DFE45C61-D299-4B34-B487-F03BEC1EAC35}" presName="bgRect" presStyleLbl="bgShp" presStyleIdx="2" presStyleCnt="3"/>
      <dgm:spPr/>
    </dgm:pt>
    <dgm:pt modelId="{EF184286-BFD4-4015-BB51-4CA8B117527B}" type="pres">
      <dgm:prSet presAssocID="{DFE45C61-D299-4B34-B487-F03BEC1EAC3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12B6A24-FC98-4A8C-88DA-10496131274F}" type="pres">
      <dgm:prSet presAssocID="{DFE45C61-D299-4B34-B487-F03BEC1EAC35}" presName="spaceRect" presStyleCnt="0"/>
      <dgm:spPr/>
    </dgm:pt>
    <dgm:pt modelId="{9FD2037F-BBB8-4B7A-ADAF-8AC61904E158}" type="pres">
      <dgm:prSet presAssocID="{DFE45C61-D299-4B34-B487-F03BEC1EAC3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DFEF00B-95FB-4358-B62E-0C482D344AB5}" srcId="{9F77E041-5906-4236-9A58-1046037A9F13}" destId="{8B6DE3CE-1271-42C0-89E3-F450C2B68BCA}" srcOrd="1" destOrd="0" parTransId="{417D4D28-F559-405D-8042-BCBD2248374C}" sibTransId="{8A40A462-49D2-4BB0-8C83-C650F47B5A43}"/>
    <dgm:cxn modelId="{FCE2003A-1577-4164-A771-ED7336E5AA72}" srcId="{9F77E041-5906-4236-9A58-1046037A9F13}" destId="{DFE45C61-D299-4B34-B487-F03BEC1EAC35}" srcOrd="2" destOrd="0" parTransId="{BFE5CB17-D82F-4DF7-A1F2-A672D3C42BE2}" sibTransId="{FA0B07C0-B6E3-4E3E-A5E6-864CBD58677A}"/>
    <dgm:cxn modelId="{24198990-D84F-4DA1-BE02-30295831415C}" srcId="{9F77E041-5906-4236-9A58-1046037A9F13}" destId="{AC2C92CF-BDA5-404D-B778-C47A8496E929}" srcOrd="0" destOrd="0" parTransId="{0D551B66-5BE1-40C5-B130-74BBE01CD615}" sibTransId="{9AA2D5F2-B380-46F1-9566-52E0AFD11CEF}"/>
    <dgm:cxn modelId="{BC343FAE-183C-486B-A95F-98B3EF4D4861}" type="presOf" srcId="{AC2C92CF-BDA5-404D-B778-C47A8496E929}" destId="{4133CE02-6900-4C25-880A-2D305FD0F5EB}" srcOrd="0" destOrd="0" presId="urn:microsoft.com/office/officeart/2018/2/layout/IconVerticalSolidList"/>
    <dgm:cxn modelId="{2AC775B6-A430-4AAC-AA6D-209F031B4825}" type="presOf" srcId="{DFE45C61-D299-4B34-B487-F03BEC1EAC35}" destId="{9FD2037F-BBB8-4B7A-ADAF-8AC61904E158}" srcOrd="0" destOrd="0" presId="urn:microsoft.com/office/officeart/2018/2/layout/IconVerticalSolidList"/>
    <dgm:cxn modelId="{90E37AB6-F6CD-4880-99A4-39F604CEA714}" type="presOf" srcId="{8B6DE3CE-1271-42C0-89E3-F450C2B68BCA}" destId="{5C383B36-362B-4348-864A-78AAABDB1CEF}" srcOrd="0" destOrd="0" presId="urn:microsoft.com/office/officeart/2018/2/layout/IconVerticalSolidList"/>
    <dgm:cxn modelId="{CD9C93EA-9A79-4F91-975D-0DA0E076A7FF}" type="presOf" srcId="{9F77E041-5906-4236-9A58-1046037A9F13}" destId="{558339D8-430E-406D-8B81-68C87977B8E6}" srcOrd="0" destOrd="0" presId="urn:microsoft.com/office/officeart/2018/2/layout/IconVerticalSolidList"/>
    <dgm:cxn modelId="{AA1255EE-749C-4DF2-85A0-7AD6EEEE88B4}" type="presParOf" srcId="{558339D8-430E-406D-8B81-68C87977B8E6}" destId="{6FCE3C53-EA5F-4A4C-902F-AA79DD9AD0A1}" srcOrd="0" destOrd="0" presId="urn:microsoft.com/office/officeart/2018/2/layout/IconVerticalSolidList"/>
    <dgm:cxn modelId="{F8E54993-83B3-4EDD-AA20-24BC3F4B01EE}" type="presParOf" srcId="{6FCE3C53-EA5F-4A4C-902F-AA79DD9AD0A1}" destId="{BE013411-A54F-4062-9DAB-42600AC97F6B}" srcOrd="0" destOrd="0" presId="urn:microsoft.com/office/officeart/2018/2/layout/IconVerticalSolidList"/>
    <dgm:cxn modelId="{3DD6F24E-9EE5-433F-A659-27A83CB65A53}" type="presParOf" srcId="{6FCE3C53-EA5F-4A4C-902F-AA79DD9AD0A1}" destId="{E7351F16-0A80-48FA-B517-B5DFB706FC72}" srcOrd="1" destOrd="0" presId="urn:microsoft.com/office/officeart/2018/2/layout/IconVerticalSolidList"/>
    <dgm:cxn modelId="{0418C35F-2499-47D1-BD19-0932BB0ED96E}" type="presParOf" srcId="{6FCE3C53-EA5F-4A4C-902F-AA79DD9AD0A1}" destId="{119CDB0B-729D-41AA-A324-EEA2F2E04E6E}" srcOrd="2" destOrd="0" presId="urn:microsoft.com/office/officeart/2018/2/layout/IconVerticalSolidList"/>
    <dgm:cxn modelId="{FC34D5BD-7650-4231-B674-49A1352A8389}" type="presParOf" srcId="{6FCE3C53-EA5F-4A4C-902F-AA79DD9AD0A1}" destId="{4133CE02-6900-4C25-880A-2D305FD0F5EB}" srcOrd="3" destOrd="0" presId="urn:microsoft.com/office/officeart/2018/2/layout/IconVerticalSolidList"/>
    <dgm:cxn modelId="{055A05AF-2F2D-4AF7-9E7A-FABFCAC91FA4}" type="presParOf" srcId="{558339D8-430E-406D-8B81-68C87977B8E6}" destId="{6BF4D69E-D5F6-46CF-9B46-28CD9C887269}" srcOrd="1" destOrd="0" presId="urn:microsoft.com/office/officeart/2018/2/layout/IconVerticalSolidList"/>
    <dgm:cxn modelId="{545134B4-9B7F-4A36-9A03-01B35AFED564}" type="presParOf" srcId="{558339D8-430E-406D-8B81-68C87977B8E6}" destId="{13C463CB-17BC-4FD3-A0E8-329994863297}" srcOrd="2" destOrd="0" presId="urn:microsoft.com/office/officeart/2018/2/layout/IconVerticalSolidList"/>
    <dgm:cxn modelId="{B6597A47-568D-4797-9A36-E34EDBA56432}" type="presParOf" srcId="{13C463CB-17BC-4FD3-A0E8-329994863297}" destId="{35483FFB-4370-4988-83FC-0EFB7384CDBB}" srcOrd="0" destOrd="0" presId="urn:microsoft.com/office/officeart/2018/2/layout/IconVerticalSolidList"/>
    <dgm:cxn modelId="{365F69C1-2D48-4313-BF4C-3420109CC205}" type="presParOf" srcId="{13C463CB-17BC-4FD3-A0E8-329994863297}" destId="{19BB310F-49DC-468C-8466-CDAA04D9612E}" srcOrd="1" destOrd="0" presId="urn:microsoft.com/office/officeart/2018/2/layout/IconVerticalSolidList"/>
    <dgm:cxn modelId="{7F7352C2-4C71-47E6-A9E0-A77BF806C9F2}" type="presParOf" srcId="{13C463CB-17BC-4FD3-A0E8-329994863297}" destId="{8924B5CF-A89E-4E16-AD3F-1CBE2181D563}" srcOrd="2" destOrd="0" presId="urn:microsoft.com/office/officeart/2018/2/layout/IconVerticalSolidList"/>
    <dgm:cxn modelId="{D1905379-0181-46D8-882F-5603FB4C34C0}" type="presParOf" srcId="{13C463CB-17BC-4FD3-A0E8-329994863297}" destId="{5C383B36-362B-4348-864A-78AAABDB1CEF}" srcOrd="3" destOrd="0" presId="urn:microsoft.com/office/officeart/2018/2/layout/IconVerticalSolidList"/>
    <dgm:cxn modelId="{6ACAC6E7-7394-4CDD-8566-BAAEC050567C}" type="presParOf" srcId="{558339D8-430E-406D-8B81-68C87977B8E6}" destId="{6BB9FD32-4065-4F34-B5AE-6147F6C443B3}" srcOrd="3" destOrd="0" presId="urn:microsoft.com/office/officeart/2018/2/layout/IconVerticalSolidList"/>
    <dgm:cxn modelId="{B1EE9BE6-0E42-487D-ACB0-5E3A433E2916}" type="presParOf" srcId="{558339D8-430E-406D-8B81-68C87977B8E6}" destId="{5F3525B8-F0B6-479E-99B7-E6F7F2C3DE99}" srcOrd="4" destOrd="0" presId="urn:microsoft.com/office/officeart/2018/2/layout/IconVerticalSolidList"/>
    <dgm:cxn modelId="{7F9CEE5B-7564-42AC-A3B7-48A60D9FC094}" type="presParOf" srcId="{5F3525B8-F0B6-479E-99B7-E6F7F2C3DE99}" destId="{CA0EA703-8922-43CE-ADC2-28B8E454EC86}" srcOrd="0" destOrd="0" presId="urn:microsoft.com/office/officeart/2018/2/layout/IconVerticalSolidList"/>
    <dgm:cxn modelId="{F119F60C-43FD-47A7-8C0A-2E78E5FAC45F}" type="presParOf" srcId="{5F3525B8-F0B6-479E-99B7-E6F7F2C3DE99}" destId="{EF184286-BFD4-4015-BB51-4CA8B117527B}" srcOrd="1" destOrd="0" presId="urn:microsoft.com/office/officeart/2018/2/layout/IconVerticalSolidList"/>
    <dgm:cxn modelId="{76556902-F0A2-4ABF-AC1F-E77AD6F4EE1B}" type="presParOf" srcId="{5F3525B8-F0B6-479E-99B7-E6F7F2C3DE99}" destId="{912B6A24-FC98-4A8C-88DA-10496131274F}" srcOrd="2" destOrd="0" presId="urn:microsoft.com/office/officeart/2018/2/layout/IconVerticalSolidList"/>
    <dgm:cxn modelId="{307DB929-5E42-42A3-99CE-09B2A285C205}" type="presParOf" srcId="{5F3525B8-F0B6-479E-99B7-E6F7F2C3DE99}" destId="{9FD2037F-BBB8-4B7A-ADAF-8AC61904E1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88CB84-D691-43D2-A2A0-F80619370B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70D716-7F70-4E45-ACF2-E187F614F290}">
      <dgm:prSet/>
      <dgm:spPr/>
      <dgm:t>
        <a:bodyPr/>
        <a:lstStyle/>
        <a:p>
          <a:r>
            <a:rPr lang="en-US"/>
            <a:t>Increase the company's earnings by keeping customers.</a:t>
          </a:r>
        </a:p>
      </dgm:t>
    </dgm:pt>
    <dgm:pt modelId="{8A8FF973-B052-4C1D-8E28-BBABB6056C01}" type="parTrans" cxnId="{B6A7A70D-F8BC-43A5-8D26-9A84CFB1851E}">
      <dgm:prSet/>
      <dgm:spPr/>
      <dgm:t>
        <a:bodyPr/>
        <a:lstStyle/>
        <a:p>
          <a:endParaRPr lang="en-US"/>
        </a:p>
      </dgm:t>
    </dgm:pt>
    <dgm:pt modelId="{6BEDF788-D2DA-4283-8E61-B01A2A8EB341}" type="sibTrans" cxnId="{B6A7A70D-F8BC-43A5-8D26-9A84CFB1851E}">
      <dgm:prSet/>
      <dgm:spPr/>
      <dgm:t>
        <a:bodyPr/>
        <a:lstStyle/>
        <a:p>
          <a:endParaRPr lang="en-US"/>
        </a:p>
      </dgm:t>
    </dgm:pt>
    <dgm:pt modelId="{24EF5330-6CA6-4710-8E1A-7424FABEDF63}">
      <dgm:prSet/>
      <dgm:spPr/>
      <dgm:t>
        <a:bodyPr/>
        <a:lstStyle/>
        <a:p>
          <a:r>
            <a:rPr lang="en-US"/>
            <a:t>Reduce the Customer churn by discovering the root cause of the issue.</a:t>
          </a:r>
        </a:p>
      </dgm:t>
    </dgm:pt>
    <dgm:pt modelId="{49CF96F5-B975-4999-99CC-52D45A6CDB36}" type="parTrans" cxnId="{2633B223-6A11-4B8F-B8FC-41B101A98FD8}">
      <dgm:prSet/>
      <dgm:spPr/>
      <dgm:t>
        <a:bodyPr/>
        <a:lstStyle/>
        <a:p>
          <a:endParaRPr lang="en-US"/>
        </a:p>
      </dgm:t>
    </dgm:pt>
    <dgm:pt modelId="{D1241CBD-E697-4862-B8EF-DE2843018C87}" type="sibTrans" cxnId="{2633B223-6A11-4B8F-B8FC-41B101A98FD8}">
      <dgm:prSet/>
      <dgm:spPr/>
      <dgm:t>
        <a:bodyPr/>
        <a:lstStyle/>
        <a:p>
          <a:endParaRPr lang="en-US"/>
        </a:p>
      </dgm:t>
    </dgm:pt>
    <dgm:pt modelId="{34FBB667-A508-40F6-9F0E-3D100B77D0AD}">
      <dgm:prSet/>
      <dgm:spPr/>
      <dgm:t>
        <a:bodyPr/>
        <a:lstStyle/>
        <a:p>
          <a:r>
            <a:rPr lang="en-US"/>
            <a:t>Provide deals and discounts while improving service quality without sacrificing profit.</a:t>
          </a:r>
        </a:p>
      </dgm:t>
    </dgm:pt>
    <dgm:pt modelId="{0497ABB6-5A26-4C3F-B4E1-867B3EA60999}" type="parTrans" cxnId="{5A6C71C1-552A-432B-BE43-3924914274F2}">
      <dgm:prSet/>
      <dgm:spPr/>
      <dgm:t>
        <a:bodyPr/>
        <a:lstStyle/>
        <a:p>
          <a:endParaRPr lang="en-US"/>
        </a:p>
      </dgm:t>
    </dgm:pt>
    <dgm:pt modelId="{4C76E2BB-8E52-4A4E-8D72-0E39AFDC55DA}" type="sibTrans" cxnId="{5A6C71C1-552A-432B-BE43-3924914274F2}">
      <dgm:prSet/>
      <dgm:spPr/>
      <dgm:t>
        <a:bodyPr/>
        <a:lstStyle/>
        <a:p>
          <a:endParaRPr lang="en-US"/>
        </a:p>
      </dgm:t>
    </dgm:pt>
    <dgm:pt modelId="{5EC94B20-D03A-4803-819E-1806BF4F9D70}" type="pres">
      <dgm:prSet presAssocID="{7D88CB84-D691-43D2-A2A0-F80619370B1B}" presName="root" presStyleCnt="0">
        <dgm:presLayoutVars>
          <dgm:dir/>
          <dgm:resizeHandles val="exact"/>
        </dgm:presLayoutVars>
      </dgm:prSet>
      <dgm:spPr/>
    </dgm:pt>
    <dgm:pt modelId="{2FE5005E-F481-40DD-BEF3-79C3FC49F079}" type="pres">
      <dgm:prSet presAssocID="{BD70D716-7F70-4E45-ACF2-E187F614F290}" presName="compNode" presStyleCnt="0"/>
      <dgm:spPr/>
    </dgm:pt>
    <dgm:pt modelId="{272EC50B-E8B8-45B9-90ED-CBE6E0AEFB11}" type="pres">
      <dgm:prSet presAssocID="{BD70D716-7F70-4E45-ACF2-E187F614F290}" presName="bgRect" presStyleLbl="bgShp" presStyleIdx="0" presStyleCnt="3"/>
      <dgm:spPr/>
    </dgm:pt>
    <dgm:pt modelId="{91DCF233-18A6-4310-85CA-1F78D55A3B3E}" type="pres">
      <dgm:prSet presAssocID="{BD70D716-7F70-4E45-ACF2-E187F614F2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CEBF68E-B907-451D-B407-AFF83A110B98}" type="pres">
      <dgm:prSet presAssocID="{BD70D716-7F70-4E45-ACF2-E187F614F290}" presName="spaceRect" presStyleCnt="0"/>
      <dgm:spPr/>
    </dgm:pt>
    <dgm:pt modelId="{0001700B-8770-4F83-ABB1-14A82A468838}" type="pres">
      <dgm:prSet presAssocID="{BD70D716-7F70-4E45-ACF2-E187F614F290}" presName="parTx" presStyleLbl="revTx" presStyleIdx="0" presStyleCnt="3">
        <dgm:presLayoutVars>
          <dgm:chMax val="0"/>
          <dgm:chPref val="0"/>
        </dgm:presLayoutVars>
      </dgm:prSet>
      <dgm:spPr/>
    </dgm:pt>
    <dgm:pt modelId="{45FA8289-0496-4EE6-AA6B-9BC22F162C69}" type="pres">
      <dgm:prSet presAssocID="{6BEDF788-D2DA-4283-8E61-B01A2A8EB341}" presName="sibTrans" presStyleCnt="0"/>
      <dgm:spPr/>
    </dgm:pt>
    <dgm:pt modelId="{7F4BD32C-7F5A-4BE7-B963-DA69C90F31C4}" type="pres">
      <dgm:prSet presAssocID="{24EF5330-6CA6-4710-8E1A-7424FABEDF63}" presName="compNode" presStyleCnt="0"/>
      <dgm:spPr/>
    </dgm:pt>
    <dgm:pt modelId="{446EC750-E252-40DF-816A-33224EBF704A}" type="pres">
      <dgm:prSet presAssocID="{24EF5330-6CA6-4710-8E1A-7424FABEDF63}" presName="bgRect" presStyleLbl="bgShp" presStyleIdx="1" presStyleCnt="3"/>
      <dgm:spPr/>
    </dgm:pt>
    <dgm:pt modelId="{B314E06A-370A-4BE4-9A89-F06B3751F4C1}" type="pres">
      <dgm:prSet presAssocID="{24EF5330-6CA6-4710-8E1A-7424FABEDF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7F034D6-61C7-4501-AD00-B9B4005B1228}" type="pres">
      <dgm:prSet presAssocID="{24EF5330-6CA6-4710-8E1A-7424FABEDF63}" presName="spaceRect" presStyleCnt="0"/>
      <dgm:spPr/>
    </dgm:pt>
    <dgm:pt modelId="{18C9CC9F-3CDA-4EA4-B1FB-10607D395DA2}" type="pres">
      <dgm:prSet presAssocID="{24EF5330-6CA6-4710-8E1A-7424FABEDF63}" presName="parTx" presStyleLbl="revTx" presStyleIdx="1" presStyleCnt="3">
        <dgm:presLayoutVars>
          <dgm:chMax val="0"/>
          <dgm:chPref val="0"/>
        </dgm:presLayoutVars>
      </dgm:prSet>
      <dgm:spPr/>
    </dgm:pt>
    <dgm:pt modelId="{C68C37F5-D643-4AF1-9770-6CCBCA1573E1}" type="pres">
      <dgm:prSet presAssocID="{D1241CBD-E697-4862-B8EF-DE2843018C87}" presName="sibTrans" presStyleCnt="0"/>
      <dgm:spPr/>
    </dgm:pt>
    <dgm:pt modelId="{4A956BE2-5F4D-474E-8506-A046EE56081B}" type="pres">
      <dgm:prSet presAssocID="{34FBB667-A508-40F6-9F0E-3D100B77D0AD}" presName="compNode" presStyleCnt="0"/>
      <dgm:spPr/>
    </dgm:pt>
    <dgm:pt modelId="{2FCD0440-C7F3-4DBC-B3BA-814C1CE1ADD4}" type="pres">
      <dgm:prSet presAssocID="{34FBB667-A508-40F6-9F0E-3D100B77D0AD}" presName="bgRect" presStyleLbl="bgShp" presStyleIdx="2" presStyleCnt="3"/>
      <dgm:spPr/>
    </dgm:pt>
    <dgm:pt modelId="{3EEF4B53-8B02-46C9-BA37-86BEF5D114B0}" type="pres">
      <dgm:prSet presAssocID="{34FBB667-A508-40F6-9F0E-3D100B77D0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EE04D74-BD2B-4731-8813-EA2B99A9B8AA}" type="pres">
      <dgm:prSet presAssocID="{34FBB667-A508-40F6-9F0E-3D100B77D0AD}" presName="spaceRect" presStyleCnt="0"/>
      <dgm:spPr/>
    </dgm:pt>
    <dgm:pt modelId="{D2862787-DC2F-435E-94A6-D086885514DA}" type="pres">
      <dgm:prSet presAssocID="{34FBB667-A508-40F6-9F0E-3D100B77D0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6A7A70D-F8BC-43A5-8D26-9A84CFB1851E}" srcId="{7D88CB84-D691-43D2-A2A0-F80619370B1B}" destId="{BD70D716-7F70-4E45-ACF2-E187F614F290}" srcOrd="0" destOrd="0" parTransId="{8A8FF973-B052-4C1D-8E28-BBABB6056C01}" sibTransId="{6BEDF788-D2DA-4283-8E61-B01A2A8EB341}"/>
    <dgm:cxn modelId="{BD726D23-5671-4C7E-BA5C-C311023D3740}" type="presOf" srcId="{7D88CB84-D691-43D2-A2A0-F80619370B1B}" destId="{5EC94B20-D03A-4803-819E-1806BF4F9D70}" srcOrd="0" destOrd="0" presId="urn:microsoft.com/office/officeart/2018/2/layout/IconVerticalSolidList"/>
    <dgm:cxn modelId="{2633B223-6A11-4B8F-B8FC-41B101A98FD8}" srcId="{7D88CB84-D691-43D2-A2A0-F80619370B1B}" destId="{24EF5330-6CA6-4710-8E1A-7424FABEDF63}" srcOrd="1" destOrd="0" parTransId="{49CF96F5-B975-4999-99CC-52D45A6CDB36}" sibTransId="{D1241CBD-E697-4862-B8EF-DE2843018C87}"/>
    <dgm:cxn modelId="{6547C9B6-AA88-4D5A-A9F3-1B6AD62C3D4A}" type="presOf" srcId="{BD70D716-7F70-4E45-ACF2-E187F614F290}" destId="{0001700B-8770-4F83-ABB1-14A82A468838}" srcOrd="0" destOrd="0" presId="urn:microsoft.com/office/officeart/2018/2/layout/IconVerticalSolidList"/>
    <dgm:cxn modelId="{5A6C71C1-552A-432B-BE43-3924914274F2}" srcId="{7D88CB84-D691-43D2-A2A0-F80619370B1B}" destId="{34FBB667-A508-40F6-9F0E-3D100B77D0AD}" srcOrd="2" destOrd="0" parTransId="{0497ABB6-5A26-4C3F-B4E1-867B3EA60999}" sibTransId="{4C76E2BB-8E52-4A4E-8D72-0E39AFDC55DA}"/>
    <dgm:cxn modelId="{3C03D9D7-EA52-4CB1-9DBC-F337962F7424}" type="presOf" srcId="{24EF5330-6CA6-4710-8E1A-7424FABEDF63}" destId="{18C9CC9F-3CDA-4EA4-B1FB-10607D395DA2}" srcOrd="0" destOrd="0" presId="urn:microsoft.com/office/officeart/2018/2/layout/IconVerticalSolidList"/>
    <dgm:cxn modelId="{2D2916E4-76F5-4FD5-809E-1426A20E5B6B}" type="presOf" srcId="{34FBB667-A508-40F6-9F0E-3D100B77D0AD}" destId="{D2862787-DC2F-435E-94A6-D086885514DA}" srcOrd="0" destOrd="0" presId="urn:microsoft.com/office/officeart/2018/2/layout/IconVerticalSolidList"/>
    <dgm:cxn modelId="{56333238-6863-43A8-B05B-5E1E23EB7FF4}" type="presParOf" srcId="{5EC94B20-D03A-4803-819E-1806BF4F9D70}" destId="{2FE5005E-F481-40DD-BEF3-79C3FC49F079}" srcOrd="0" destOrd="0" presId="urn:microsoft.com/office/officeart/2018/2/layout/IconVerticalSolidList"/>
    <dgm:cxn modelId="{AACDFB7C-A838-4063-9686-AA2AD3ACB201}" type="presParOf" srcId="{2FE5005E-F481-40DD-BEF3-79C3FC49F079}" destId="{272EC50B-E8B8-45B9-90ED-CBE6E0AEFB11}" srcOrd="0" destOrd="0" presId="urn:microsoft.com/office/officeart/2018/2/layout/IconVerticalSolidList"/>
    <dgm:cxn modelId="{161C3A2B-3FC7-4C31-9A42-4E151DEE8ED8}" type="presParOf" srcId="{2FE5005E-F481-40DD-BEF3-79C3FC49F079}" destId="{91DCF233-18A6-4310-85CA-1F78D55A3B3E}" srcOrd="1" destOrd="0" presId="urn:microsoft.com/office/officeart/2018/2/layout/IconVerticalSolidList"/>
    <dgm:cxn modelId="{6326F2CD-04AA-47AC-BF68-60069F311B0A}" type="presParOf" srcId="{2FE5005E-F481-40DD-BEF3-79C3FC49F079}" destId="{6CEBF68E-B907-451D-B407-AFF83A110B98}" srcOrd="2" destOrd="0" presId="urn:microsoft.com/office/officeart/2018/2/layout/IconVerticalSolidList"/>
    <dgm:cxn modelId="{E708C36C-F2DF-4467-8659-E6B9C04F0C02}" type="presParOf" srcId="{2FE5005E-F481-40DD-BEF3-79C3FC49F079}" destId="{0001700B-8770-4F83-ABB1-14A82A468838}" srcOrd="3" destOrd="0" presId="urn:microsoft.com/office/officeart/2018/2/layout/IconVerticalSolidList"/>
    <dgm:cxn modelId="{9634FFDA-C164-4CF8-B3BC-075038DC7709}" type="presParOf" srcId="{5EC94B20-D03A-4803-819E-1806BF4F9D70}" destId="{45FA8289-0496-4EE6-AA6B-9BC22F162C69}" srcOrd="1" destOrd="0" presId="urn:microsoft.com/office/officeart/2018/2/layout/IconVerticalSolidList"/>
    <dgm:cxn modelId="{8D9AC89E-4C5F-4E0C-A8ED-B2213322BC4C}" type="presParOf" srcId="{5EC94B20-D03A-4803-819E-1806BF4F9D70}" destId="{7F4BD32C-7F5A-4BE7-B963-DA69C90F31C4}" srcOrd="2" destOrd="0" presId="urn:microsoft.com/office/officeart/2018/2/layout/IconVerticalSolidList"/>
    <dgm:cxn modelId="{EB5DB173-A821-4A0E-820B-F905450B6C5C}" type="presParOf" srcId="{7F4BD32C-7F5A-4BE7-B963-DA69C90F31C4}" destId="{446EC750-E252-40DF-816A-33224EBF704A}" srcOrd="0" destOrd="0" presId="urn:microsoft.com/office/officeart/2018/2/layout/IconVerticalSolidList"/>
    <dgm:cxn modelId="{1F68E144-EC94-4160-B855-48C7850F8B5B}" type="presParOf" srcId="{7F4BD32C-7F5A-4BE7-B963-DA69C90F31C4}" destId="{B314E06A-370A-4BE4-9A89-F06B3751F4C1}" srcOrd="1" destOrd="0" presId="urn:microsoft.com/office/officeart/2018/2/layout/IconVerticalSolidList"/>
    <dgm:cxn modelId="{DB225FA1-36D2-4265-84E9-BC0F3B102D0C}" type="presParOf" srcId="{7F4BD32C-7F5A-4BE7-B963-DA69C90F31C4}" destId="{77F034D6-61C7-4501-AD00-B9B4005B1228}" srcOrd="2" destOrd="0" presId="urn:microsoft.com/office/officeart/2018/2/layout/IconVerticalSolidList"/>
    <dgm:cxn modelId="{DF35D5C7-7CC0-4FCF-AB9D-3988D5EC860E}" type="presParOf" srcId="{7F4BD32C-7F5A-4BE7-B963-DA69C90F31C4}" destId="{18C9CC9F-3CDA-4EA4-B1FB-10607D395DA2}" srcOrd="3" destOrd="0" presId="urn:microsoft.com/office/officeart/2018/2/layout/IconVerticalSolidList"/>
    <dgm:cxn modelId="{2F7F6F7B-1B59-4183-A9A3-445E4C7FAF91}" type="presParOf" srcId="{5EC94B20-D03A-4803-819E-1806BF4F9D70}" destId="{C68C37F5-D643-4AF1-9770-6CCBCA1573E1}" srcOrd="3" destOrd="0" presId="urn:microsoft.com/office/officeart/2018/2/layout/IconVerticalSolidList"/>
    <dgm:cxn modelId="{B09F8619-5EAA-4ED1-BEDA-8D8BC7C31BA3}" type="presParOf" srcId="{5EC94B20-D03A-4803-819E-1806BF4F9D70}" destId="{4A956BE2-5F4D-474E-8506-A046EE56081B}" srcOrd="4" destOrd="0" presId="urn:microsoft.com/office/officeart/2018/2/layout/IconVerticalSolidList"/>
    <dgm:cxn modelId="{269E1478-A1F0-4E7B-889F-97F1474F4C10}" type="presParOf" srcId="{4A956BE2-5F4D-474E-8506-A046EE56081B}" destId="{2FCD0440-C7F3-4DBC-B3BA-814C1CE1ADD4}" srcOrd="0" destOrd="0" presId="urn:microsoft.com/office/officeart/2018/2/layout/IconVerticalSolidList"/>
    <dgm:cxn modelId="{15A73E59-2D42-4B86-AE0C-0CF62D43A6F4}" type="presParOf" srcId="{4A956BE2-5F4D-474E-8506-A046EE56081B}" destId="{3EEF4B53-8B02-46C9-BA37-86BEF5D114B0}" srcOrd="1" destOrd="0" presId="urn:microsoft.com/office/officeart/2018/2/layout/IconVerticalSolidList"/>
    <dgm:cxn modelId="{04CFBD3C-D406-41B3-B328-DC3EAE2389A2}" type="presParOf" srcId="{4A956BE2-5F4D-474E-8506-A046EE56081B}" destId="{AEE04D74-BD2B-4731-8813-EA2B99A9B8AA}" srcOrd="2" destOrd="0" presId="urn:microsoft.com/office/officeart/2018/2/layout/IconVerticalSolidList"/>
    <dgm:cxn modelId="{3DE4F61C-E4DF-408D-85D0-110FC35883ED}" type="presParOf" srcId="{4A956BE2-5F4D-474E-8506-A046EE56081B}" destId="{D2862787-DC2F-435E-94A6-D086885514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2F6360-B93E-4C83-95AC-9625C8D785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875BA1A-2BF3-4D89-91DF-DFBAB22F3965}">
      <dgm:prSet/>
      <dgm:spPr/>
      <dgm:t>
        <a:bodyPr/>
        <a:lstStyle/>
        <a:p>
          <a:r>
            <a:rPr lang="en-US"/>
            <a:t>Customers who used foreign plan services had a greater turnover rate.</a:t>
          </a:r>
        </a:p>
      </dgm:t>
    </dgm:pt>
    <dgm:pt modelId="{9688C4D0-ED06-4952-8E2D-C5F7677432C5}" type="parTrans" cxnId="{57A97F0C-35B2-4314-BFDC-8DC4C93CC5FD}">
      <dgm:prSet/>
      <dgm:spPr/>
      <dgm:t>
        <a:bodyPr/>
        <a:lstStyle/>
        <a:p>
          <a:endParaRPr lang="en-US"/>
        </a:p>
      </dgm:t>
    </dgm:pt>
    <dgm:pt modelId="{DF960EED-427E-46CF-9BF3-1DB35E257F1C}" type="sibTrans" cxnId="{57A97F0C-35B2-4314-BFDC-8DC4C93CC5FD}">
      <dgm:prSet/>
      <dgm:spPr/>
      <dgm:t>
        <a:bodyPr/>
        <a:lstStyle/>
        <a:p>
          <a:endParaRPr lang="en-US"/>
        </a:p>
      </dgm:t>
    </dgm:pt>
    <dgm:pt modelId="{CD2416B2-8287-40A5-88BF-0B23C0F34B94}">
      <dgm:prSet/>
      <dgm:spPr/>
      <dgm:t>
        <a:bodyPr/>
        <a:lstStyle/>
        <a:p>
          <a:r>
            <a:rPr lang="en-US"/>
            <a:t>So, in general, folks who purchased International insurance are churning in large numbers. Most likely due to network troubles or a hefty call charge.</a:t>
          </a:r>
        </a:p>
      </dgm:t>
    </dgm:pt>
    <dgm:pt modelId="{1FAF6449-304A-4A8E-B46B-2BDF1A11CFE3}" type="parTrans" cxnId="{8F72A594-46C8-4C57-83A2-F401436670B0}">
      <dgm:prSet/>
      <dgm:spPr/>
      <dgm:t>
        <a:bodyPr/>
        <a:lstStyle/>
        <a:p>
          <a:endParaRPr lang="en-US"/>
        </a:p>
      </dgm:t>
    </dgm:pt>
    <dgm:pt modelId="{81C9B6A8-FB50-48A5-8FA5-A2EDD07DD8B3}" type="sibTrans" cxnId="{8F72A594-46C8-4C57-83A2-F401436670B0}">
      <dgm:prSet/>
      <dgm:spPr/>
      <dgm:t>
        <a:bodyPr/>
        <a:lstStyle/>
        <a:p>
          <a:endParaRPr lang="en-US"/>
        </a:p>
      </dgm:t>
    </dgm:pt>
    <dgm:pt modelId="{63F8FAB6-FBD0-4B97-98D6-B557DACDEACA}">
      <dgm:prSet/>
      <dgm:spPr/>
      <dgm:t>
        <a:bodyPr/>
        <a:lstStyle/>
        <a:p>
          <a:r>
            <a:rPr lang="en-US"/>
            <a:t>When there are more than 20 voice mail messages in the voicemail section, there is churn, which basically implies that the voice mail quality is poor.</a:t>
          </a:r>
        </a:p>
      </dgm:t>
    </dgm:pt>
    <dgm:pt modelId="{27D42D2B-1CD9-4115-9371-BE262245A8CF}" type="parTrans" cxnId="{F9D3D0F1-3D1A-4CFC-A51C-68CC19FD3461}">
      <dgm:prSet/>
      <dgm:spPr/>
      <dgm:t>
        <a:bodyPr/>
        <a:lstStyle/>
        <a:p>
          <a:endParaRPr lang="en-US"/>
        </a:p>
      </dgm:t>
    </dgm:pt>
    <dgm:pt modelId="{F80906DC-5B15-4AD4-9E0E-EC31DB542A25}" type="sibTrans" cxnId="{F9D3D0F1-3D1A-4CFC-A51C-68CC19FD3461}">
      <dgm:prSet/>
      <dgm:spPr/>
      <dgm:t>
        <a:bodyPr/>
        <a:lstStyle/>
        <a:p>
          <a:endParaRPr lang="en-US"/>
        </a:p>
      </dgm:t>
    </dgm:pt>
    <dgm:pt modelId="{C0C58519-BEDF-4743-935E-704722112837}">
      <dgm:prSet/>
      <dgm:spPr/>
      <dgm:t>
        <a:bodyPr/>
        <a:lstStyle/>
        <a:p>
          <a:r>
            <a:rPr lang="en-US"/>
            <a:t>Customers with a high number of day call minutes and a high call fee are more likely to churn.</a:t>
          </a:r>
        </a:p>
      </dgm:t>
    </dgm:pt>
    <dgm:pt modelId="{CD5F87F1-E68D-435E-88BD-AFD37F159213}" type="parTrans" cxnId="{8C1D70FF-F097-4FBA-AD8E-08B944ADC6AA}">
      <dgm:prSet/>
      <dgm:spPr/>
      <dgm:t>
        <a:bodyPr/>
        <a:lstStyle/>
        <a:p>
          <a:endParaRPr lang="en-US"/>
        </a:p>
      </dgm:t>
    </dgm:pt>
    <dgm:pt modelId="{CE356708-AE3C-4FAF-A4CE-2717CCC27C50}" type="sibTrans" cxnId="{8C1D70FF-F097-4FBA-AD8E-08B944ADC6AA}">
      <dgm:prSet/>
      <dgm:spPr/>
      <dgm:t>
        <a:bodyPr/>
        <a:lstStyle/>
        <a:p>
          <a:endParaRPr lang="en-US"/>
        </a:p>
      </dgm:t>
    </dgm:pt>
    <dgm:pt modelId="{BC3E1D10-01CE-478A-A0FB-5160878B5DAF}" type="pres">
      <dgm:prSet presAssocID="{792F6360-B93E-4C83-95AC-9625C8D785F9}" presName="root" presStyleCnt="0">
        <dgm:presLayoutVars>
          <dgm:dir/>
          <dgm:resizeHandles val="exact"/>
        </dgm:presLayoutVars>
      </dgm:prSet>
      <dgm:spPr/>
    </dgm:pt>
    <dgm:pt modelId="{2C6CC5A7-D330-4D5D-8A27-AB7DA3889223}" type="pres">
      <dgm:prSet presAssocID="{0875BA1A-2BF3-4D89-91DF-DFBAB22F3965}" presName="compNode" presStyleCnt="0"/>
      <dgm:spPr/>
    </dgm:pt>
    <dgm:pt modelId="{0BC75C68-24BD-4267-AC94-D6E972B6F53E}" type="pres">
      <dgm:prSet presAssocID="{0875BA1A-2BF3-4D89-91DF-DFBAB22F3965}" presName="bgRect" presStyleLbl="bgShp" presStyleIdx="0" presStyleCnt="4"/>
      <dgm:spPr/>
    </dgm:pt>
    <dgm:pt modelId="{60AF1716-B2AC-44B7-98E3-D3B965254A72}" type="pres">
      <dgm:prSet presAssocID="{0875BA1A-2BF3-4D89-91DF-DFBAB22F39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1079F87-8DD7-4845-A8C8-174F54A3F1AF}" type="pres">
      <dgm:prSet presAssocID="{0875BA1A-2BF3-4D89-91DF-DFBAB22F3965}" presName="spaceRect" presStyleCnt="0"/>
      <dgm:spPr/>
    </dgm:pt>
    <dgm:pt modelId="{A114E39C-1A0F-4FFE-89F9-0930E4FB92B9}" type="pres">
      <dgm:prSet presAssocID="{0875BA1A-2BF3-4D89-91DF-DFBAB22F3965}" presName="parTx" presStyleLbl="revTx" presStyleIdx="0" presStyleCnt="4">
        <dgm:presLayoutVars>
          <dgm:chMax val="0"/>
          <dgm:chPref val="0"/>
        </dgm:presLayoutVars>
      </dgm:prSet>
      <dgm:spPr/>
    </dgm:pt>
    <dgm:pt modelId="{84416020-8E9B-4FBB-AD00-2FD4A42D7DC3}" type="pres">
      <dgm:prSet presAssocID="{DF960EED-427E-46CF-9BF3-1DB35E257F1C}" presName="sibTrans" presStyleCnt="0"/>
      <dgm:spPr/>
    </dgm:pt>
    <dgm:pt modelId="{4A3431E5-2BE6-4FA9-B2A2-CB1957B0548D}" type="pres">
      <dgm:prSet presAssocID="{CD2416B2-8287-40A5-88BF-0B23C0F34B94}" presName="compNode" presStyleCnt="0"/>
      <dgm:spPr/>
    </dgm:pt>
    <dgm:pt modelId="{C78BA03B-714D-4CF2-B295-AA7B0FC8BB39}" type="pres">
      <dgm:prSet presAssocID="{CD2416B2-8287-40A5-88BF-0B23C0F34B94}" presName="bgRect" presStyleLbl="bgShp" presStyleIdx="1" presStyleCnt="4"/>
      <dgm:spPr/>
    </dgm:pt>
    <dgm:pt modelId="{ABF92612-BADE-4E50-8686-9C63746CDB76}" type="pres">
      <dgm:prSet presAssocID="{CD2416B2-8287-40A5-88BF-0B23C0F34B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2DB04992-FD1E-4453-88D8-D9C64C4DB958}" type="pres">
      <dgm:prSet presAssocID="{CD2416B2-8287-40A5-88BF-0B23C0F34B94}" presName="spaceRect" presStyleCnt="0"/>
      <dgm:spPr/>
    </dgm:pt>
    <dgm:pt modelId="{2F0B78B8-6D42-4AFC-A225-021CB7EE90C9}" type="pres">
      <dgm:prSet presAssocID="{CD2416B2-8287-40A5-88BF-0B23C0F34B94}" presName="parTx" presStyleLbl="revTx" presStyleIdx="1" presStyleCnt="4">
        <dgm:presLayoutVars>
          <dgm:chMax val="0"/>
          <dgm:chPref val="0"/>
        </dgm:presLayoutVars>
      </dgm:prSet>
      <dgm:spPr/>
    </dgm:pt>
    <dgm:pt modelId="{3D49A7C1-3DF9-4FB5-B0CF-D76910454ED1}" type="pres">
      <dgm:prSet presAssocID="{81C9B6A8-FB50-48A5-8FA5-A2EDD07DD8B3}" presName="sibTrans" presStyleCnt="0"/>
      <dgm:spPr/>
    </dgm:pt>
    <dgm:pt modelId="{A7DE7B25-6EA0-45FE-BDBE-522F9B36C3A2}" type="pres">
      <dgm:prSet presAssocID="{63F8FAB6-FBD0-4B97-98D6-B557DACDEACA}" presName="compNode" presStyleCnt="0"/>
      <dgm:spPr/>
    </dgm:pt>
    <dgm:pt modelId="{44676D78-CA96-47E6-84AC-91C7E4C1ECAA}" type="pres">
      <dgm:prSet presAssocID="{63F8FAB6-FBD0-4B97-98D6-B557DACDEACA}" presName="bgRect" presStyleLbl="bgShp" presStyleIdx="2" presStyleCnt="4"/>
      <dgm:spPr/>
    </dgm:pt>
    <dgm:pt modelId="{4704A204-BF40-4846-BD25-AA36A91BAD89}" type="pres">
      <dgm:prSet presAssocID="{63F8FAB6-FBD0-4B97-98D6-B557DACDEAC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DBF21DA3-FD41-4E19-8FC7-F5DFB9BF88B5}" type="pres">
      <dgm:prSet presAssocID="{63F8FAB6-FBD0-4B97-98D6-B557DACDEACA}" presName="spaceRect" presStyleCnt="0"/>
      <dgm:spPr/>
    </dgm:pt>
    <dgm:pt modelId="{051764D2-3095-47FE-8BF5-D443AF70DA8C}" type="pres">
      <dgm:prSet presAssocID="{63F8FAB6-FBD0-4B97-98D6-B557DACDEACA}" presName="parTx" presStyleLbl="revTx" presStyleIdx="2" presStyleCnt="4">
        <dgm:presLayoutVars>
          <dgm:chMax val="0"/>
          <dgm:chPref val="0"/>
        </dgm:presLayoutVars>
      </dgm:prSet>
      <dgm:spPr/>
    </dgm:pt>
    <dgm:pt modelId="{6FDB1174-A258-4645-99D3-21A6E3A5C888}" type="pres">
      <dgm:prSet presAssocID="{F80906DC-5B15-4AD4-9E0E-EC31DB542A25}" presName="sibTrans" presStyleCnt="0"/>
      <dgm:spPr/>
    </dgm:pt>
    <dgm:pt modelId="{B877786D-EF22-4BD2-820A-8A868B7A07B6}" type="pres">
      <dgm:prSet presAssocID="{C0C58519-BEDF-4743-935E-704722112837}" presName="compNode" presStyleCnt="0"/>
      <dgm:spPr/>
    </dgm:pt>
    <dgm:pt modelId="{1D6B3FB9-C37A-4E11-A189-F14B27ECEC37}" type="pres">
      <dgm:prSet presAssocID="{C0C58519-BEDF-4743-935E-704722112837}" presName="bgRect" presStyleLbl="bgShp" presStyleIdx="3" presStyleCnt="4"/>
      <dgm:spPr/>
    </dgm:pt>
    <dgm:pt modelId="{40F88ACF-49C6-4714-A6DD-0687D0407163}" type="pres">
      <dgm:prSet presAssocID="{C0C58519-BEDF-4743-935E-7047221128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0B82E040-DF7B-4317-A8A5-879F13040ABB}" type="pres">
      <dgm:prSet presAssocID="{C0C58519-BEDF-4743-935E-704722112837}" presName="spaceRect" presStyleCnt="0"/>
      <dgm:spPr/>
    </dgm:pt>
    <dgm:pt modelId="{2AF0F1D5-65E5-4E80-9971-58D1C9B82FDD}" type="pres">
      <dgm:prSet presAssocID="{C0C58519-BEDF-4743-935E-7047221128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7A97F0C-35B2-4314-BFDC-8DC4C93CC5FD}" srcId="{792F6360-B93E-4C83-95AC-9625C8D785F9}" destId="{0875BA1A-2BF3-4D89-91DF-DFBAB22F3965}" srcOrd="0" destOrd="0" parTransId="{9688C4D0-ED06-4952-8E2D-C5F7677432C5}" sibTransId="{DF960EED-427E-46CF-9BF3-1DB35E257F1C}"/>
    <dgm:cxn modelId="{4C2EF40F-A543-48E9-895F-11325C915AF8}" type="presOf" srcId="{63F8FAB6-FBD0-4B97-98D6-B557DACDEACA}" destId="{051764D2-3095-47FE-8BF5-D443AF70DA8C}" srcOrd="0" destOrd="0" presId="urn:microsoft.com/office/officeart/2018/2/layout/IconVerticalSolidList"/>
    <dgm:cxn modelId="{420C4632-39C4-4E5B-9A26-9595BFB3096E}" type="presOf" srcId="{CD2416B2-8287-40A5-88BF-0B23C0F34B94}" destId="{2F0B78B8-6D42-4AFC-A225-021CB7EE90C9}" srcOrd="0" destOrd="0" presId="urn:microsoft.com/office/officeart/2018/2/layout/IconVerticalSolidList"/>
    <dgm:cxn modelId="{7BB96040-C42D-44FB-B8B1-86B683D6337F}" type="presOf" srcId="{C0C58519-BEDF-4743-935E-704722112837}" destId="{2AF0F1D5-65E5-4E80-9971-58D1C9B82FDD}" srcOrd="0" destOrd="0" presId="urn:microsoft.com/office/officeart/2018/2/layout/IconVerticalSolidList"/>
    <dgm:cxn modelId="{25272842-C94D-4A00-8389-1A41739DAA1C}" type="presOf" srcId="{792F6360-B93E-4C83-95AC-9625C8D785F9}" destId="{BC3E1D10-01CE-478A-A0FB-5160878B5DAF}" srcOrd="0" destOrd="0" presId="urn:microsoft.com/office/officeart/2018/2/layout/IconVerticalSolidList"/>
    <dgm:cxn modelId="{8F72A594-46C8-4C57-83A2-F401436670B0}" srcId="{792F6360-B93E-4C83-95AC-9625C8D785F9}" destId="{CD2416B2-8287-40A5-88BF-0B23C0F34B94}" srcOrd="1" destOrd="0" parTransId="{1FAF6449-304A-4A8E-B46B-2BDF1A11CFE3}" sibTransId="{81C9B6A8-FB50-48A5-8FA5-A2EDD07DD8B3}"/>
    <dgm:cxn modelId="{5D3904BA-342C-4ADB-B2C0-8D6D978E03D4}" type="presOf" srcId="{0875BA1A-2BF3-4D89-91DF-DFBAB22F3965}" destId="{A114E39C-1A0F-4FFE-89F9-0930E4FB92B9}" srcOrd="0" destOrd="0" presId="urn:microsoft.com/office/officeart/2018/2/layout/IconVerticalSolidList"/>
    <dgm:cxn modelId="{F9D3D0F1-3D1A-4CFC-A51C-68CC19FD3461}" srcId="{792F6360-B93E-4C83-95AC-9625C8D785F9}" destId="{63F8FAB6-FBD0-4B97-98D6-B557DACDEACA}" srcOrd="2" destOrd="0" parTransId="{27D42D2B-1CD9-4115-9371-BE262245A8CF}" sibTransId="{F80906DC-5B15-4AD4-9E0E-EC31DB542A25}"/>
    <dgm:cxn modelId="{8C1D70FF-F097-4FBA-AD8E-08B944ADC6AA}" srcId="{792F6360-B93E-4C83-95AC-9625C8D785F9}" destId="{C0C58519-BEDF-4743-935E-704722112837}" srcOrd="3" destOrd="0" parTransId="{CD5F87F1-E68D-435E-88BD-AFD37F159213}" sibTransId="{CE356708-AE3C-4FAF-A4CE-2717CCC27C50}"/>
    <dgm:cxn modelId="{85344C9D-9641-415C-8CFF-F0672495F8D7}" type="presParOf" srcId="{BC3E1D10-01CE-478A-A0FB-5160878B5DAF}" destId="{2C6CC5A7-D330-4D5D-8A27-AB7DA3889223}" srcOrd="0" destOrd="0" presId="urn:microsoft.com/office/officeart/2018/2/layout/IconVerticalSolidList"/>
    <dgm:cxn modelId="{8E249CC6-29D4-4A3A-8704-94391002D604}" type="presParOf" srcId="{2C6CC5A7-D330-4D5D-8A27-AB7DA3889223}" destId="{0BC75C68-24BD-4267-AC94-D6E972B6F53E}" srcOrd="0" destOrd="0" presId="urn:microsoft.com/office/officeart/2018/2/layout/IconVerticalSolidList"/>
    <dgm:cxn modelId="{22E44F83-67A2-43DB-B04C-247BAB64BCC1}" type="presParOf" srcId="{2C6CC5A7-D330-4D5D-8A27-AB7DA3889223}" destId="{60AF1716-B2AC-44B7-98E3-D3B965254A72}" srcOrd="1" destOrd="0" presId="urn:microsoft.com/office/officeart/2018/2/layout/IconVerticalSolidList"/>
    <dgm:cxn modelId="{E880F5DF-A1E9-4F03-ADB8-6DC3050E3E1D}" type="presParOf" srcId="{2C6CC5A7-D330-4D5D-8A27-AB7DA3889223}" destId="{01079F87-8DD7-4845-A8C8-174F54A3F1AF}" srcOrd="2" destOrd="0" presId="urn:microsoft.com/office/officeart/2018/2/layout/IconVerticalSolidList"/>
    <dgm:cxn modelId="{4B33D6BB-3527-46C3-AF26-4EA224CD51AE}" type="presParOf" srcId="{2C6CC5A7-D330-4D5D-8A27-AB7DA3889223}" destId="{A114E39C-1A0F-4FFE-89F9-0930E4FB92B9}" srcOrd="3" destOrd="0" presId="urn:microsoft.com/office/officeart/2018/2/layout/IconVerticalSolidList"/>
    <dgm:cxn modelId="{DF7BC886-40F2-4C20-99BC-B045F80F0F76}" type="presParOf" srcId="{BC3E1D10-01CE-478A-A0FB-5160878B5DAF}" destId="{84416020-8E9B-4FBB-AD00-2FD4A42D7DC3}" srcOrd="1" destOrd="0" presId="urn:microsoft.com/office/officeart/2018/2/layout/IconVerticalSolidList"/>
    <dgm:cxn modelId="{A670D395-935D-4F4B-A328-8455A50D3999}" type="presParOf" srcId="{BC3E1D10-01CE-478A-A0FB-5160878B5DAF}" destId="{4A3431E5-2BE6-4FA9-B2A2-CB1957B0548D}" srcOrd="2" destOrd="0" presId="urn:microsoft.com/office/officeart/2018/2/layout/IconVerticalSolidList"/>
    <dgm:cxn modelId="{A96A5622-463C-479A-BF6F-41403B6A0CA8}" type="presParOf" srcId="{4A3431E5-2BE6-4FA9-B2A2-CB1957B0548D}" destId="{C78BA03B-714D-4CF2-B295-AA7B0FC8BB39}" srcOrd="0" destOrd="0" presId="urn:microsoft.com/office/officeart/2018/2/layout/IconVerticalSolidList"/>
    <dgm:cxn modelId="{B87B49B9-42FB-4152-9CC6-4D9A725B518B}" type="presParOf" srcId="{4A3431E5-2BE6-4FA9-B2A2-CB1957B0548D}" destId="{ABF92612-BADE-4E50-8686-9C63746CDB76}" srcOrd="1" destOrd="0" presId="urn:microsoft.com/office/officeart/2018/2/layout/IconVerticalSolidList"/>
    <dgm:cxn modelId="{39C6C1C0-C72A-446F-8C79-92593766277A}" type="presParOf" srcId="{4A3431E5-2BE6-4FA9-B2A2-CB1957B0548D}" destId="{2DB04992-FD1E-4453-88D8-D9C64C4DB958}" srcOrd="2" destOrd="0" presId="urn:microsoft.com/office/officeart/2018/2/layout/IconVerticalSolidList"/>
    <dgm:cxn modelId="{0043048A-2D85-4E58-9010-E8AC1E46F822}" type="presParOf" srcId="{4A3431E5-2BE6-4FA9-B2A2-CB1957B0548D}" destId="{2F0B78B8-6D42-4AFC-A225-021CB7EE90C9}" srcOrd="3" destOrd="0" presId="urn:microsoft.com/office/officeart/2018/2/layout/IconVerticalSolidList"/>
    <dgm:cxn modelId="{65189332-E8F3-4F2E-A7B0-353A1A13EED4}" type="presParOf" srcId="{BC3E1D10-01CE-478A-A0FB-5160878B5DAF}" destId="{3D49A7C1-3DF9-4FB5-B0CF-D76910454ED1}" srcOrd="3" destOrd="0" presId="urn:microsoft.com/office/officeart/2018/2/layout/IconVerticalSolidList"/>
    <dgm:cxn modelId="{56F818D5-C33F-4B2A-86D4-21A5FD51C619}" type="presParOf" srcId="{BC3E1D10-01CE-478A-A0FB-5160878B5DAF}" destId="{A7DE7B25-6EA0-45FE-BDBE-522F9B36C3A2}" srcOrd="4" destOrd="0" presId="urn:microsoft.com/office/officeart/2018/2/layout/IconVerticalSolidList"/>
    <dgm:cxn modelId="{979FD19A-8182-4975-B074-358723D2014B}" type="presParOf" srcId="{A7DE7B25-6EA0-45FE-BDBE-522F9B36C3A2}" destId="{44676D78-CA96-47E6-84AC-91C7E4C1ECAA}" srcOrd="0" destOrd="0" presId="urn:microsoft.com/office/officeart/2018/2/layout/IconVerticalSolidList"/>
    <dgm:cxn modelId="{03D22BE1-D98D-4504-9B3F-AB96ABD3A227}" type="presParOf" srcId="{A7DE7B25-6EA0-45FE-BDBE-522F9B36C3A2}" destId="{4704A204-BF40-4846-BD25-AA36A91BAD89}" srcOrd="1" destOrd="0" presId="urn:microsoft.com/office/officeart/2018/2/layout/IconVerticalSolidList"/>
    <dgm:cxn modelId="{54683A22-D3E0-4A39-9A6A-7BC1402799B2}" type="presParOf" srcId="{A7DE7B25-6EA0-45FE-BDBE-522F9B36C3A2}" destId="{DBF21DA3-FD41-4E19-8FC7-F5DFB9BF88B5}" srcOrd="2" destOrd="0" presId="urn:microsoft.com/office/officeart/2018/2/layout/IconVerticalSolidList"/>
    <dgm:cxn modelId="{0E4109E2-5BB8-4DFA-82F7-C199BBED72B7}" type="presParOf" srcId="{A7DE7B25-6EA0-45FE-BDBE-522F9B36C3A2}" destId="{051764D2-3095-47FE-8BF5-D443AF70DA8C}" srcOrd="3" destOrd="0" presId="urn:microsoft.com/office/officeart/2018/2/layout/IconVerticalSolidList"/>
    <dgm:cxn modelId="{BFC869B1-3FDC-4A6D-AC0F-2BCA24CEE4DC}" type="presParOf" srcId="{BC3E1D10-01CE-478A-A0FB-5160878B5DAF}" destId="{6FDB1174-A258-4645-99D3-21A6E3A5C888}" srcOrd="5" destOrd="0" presId="urn:microsoft.com/office/officeart/2018/2/layout/IconVerticalSolidList"/>
    <dgm:cxn modelId="{BA5593AD-D3B7-4794-A943-EA45FDAF9CB6}" type="presParOf" srcId="{BC3E1D10-01CE-478A-A0FB-5160878B5DAF}" destId="{B877786D-EF22-4BD2-820A-8A868B7A07B6}" srcOrd="6" destOrd="0" presId="urn:microsoft.com/office/officeart/2018/2/layout/IconVerticalSolidList"/>
    <dgm:cxn modelId="{38B3C9FA-6AF8-47C1-B8B8-BBB92E96F583}" type="presParOf" srcId="{B877786D-EF22-4BD2-820A-8A868B7A07B6}" destId="{1D6B3FB9-C37A-4E11-A189-F14B27ECEC37}" srcOrd="0" destOrd="0" presId="urn:microsoft.com/office/officeart/2018/2/layout/IconVerticalSolidList"/>
    <dgm:cxn modelId="{334D8AD8-7363-40C7-858C-832F8FC0D6E9}" type="presParOf" srcId="{B877786D-EF22-4BD2-820A-8A868B7A07B6}" destId="{40F88ACF-49C6-4714-A6DD-0687D0407163}" srcOrd="1" destOrd="0" presId="urn:microsoft.com/office/officeart/2018/2/layout/IconVerticalSolidList"/>
    <dgm:cxn modelId="{A24ECC8B-4795-4993-A2D6-E56348D726D1}" type="presParOf" srcId="{B877786D-EF22-4BD2-820A-8A868B7A07B6}" destId="{0B82E040-DF7B-4317-A8A5-879F13040ABB}" srcOrd="2" destOrd="0" presId="urn:microsoft.com/office/officeart/2018/2/layout/IconVerticalSolidList"/>
    <dgm:cxn modelId="{B0E573AB-673C-4F3A-B4F8-6BE5440C773F}" type="presParOf" srcId="{B877786D-EF22-4BD2-820A-8A868B7A07B6}" destId="{2AF0F1D5-65E5-4E80-9971-58D1C9B82F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EDBD42-6513-4873-B0DD-AB55B0009CA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2A9F62E-FD33-4504-8F35-C65136F0B230}">
      <dgm:prSet/>
      <dgm:spPr/>
      <dgm:t>
        <a:bodyPr/>
        <a:lstStyle/>
        <a:p>
          <a:pPr>
            <a:defRPr cap="all"/>
          </a:pPr>
          <a:r>
            <a:rPr lang="en-US"/>
            <a:t>Outlier Detection and Feature Engineering.</a:t>
          </a:r>
        </a:p>
      </dgm:t>
    </dgm:pt>
    <dgm:pt modelId="{3AD0B0B3-3FF8-45AA-8926-11959B244161}" type="parTrans" cxnId="{2D383D43-A4B9-46F7-8BEE-94C16724CBC5}">
      <dgm:prSet/>
      <dgm:spPr/>
      <dgm:t>
        <a:bodyPr/>
        <a:lstStyle/>
        <a:p>
          <a:endParaRPr lang="en-US"/>
        </a:p>
      </dgm:t>
    </dgm:pt>
    <dgm:pt modelId="{DB834E4A-8E58-427B-8CE7-FE5583077AAC}" type="sibTrans" cxnId="{2D383D43-A4B9-46F7-8BEE-94C16724CBC5}">
      <dgm:prSet/>
      <dgm:spPr/>
      <dgm:t>
        <a:bodyPr/>
        <a:lstStyle/>
        <a:p>
          <a:endParaRPr lang="en-US"/>
        </a:p>
      </dgm:t>
    </dgm:pt>
    <dgm:pt modelId="{1A2639B1-B888-4312-9048-526952FEE89E}">
      <dgm:prSet/>
      <dgm:spPr/>
      <dgm:t>
        <a:bodyPr/>
        <a:lstStyle/>
        <a:p>
          <a:pPr>
            <a:defRPr cap="all"/>
          </a:pPr>
          <a:r>
            <a:rPr lang="en-US"/>
            <a:t>The data set is being balanced.</a:t>
          </a:r>
        </a:p>
      </dgm:t>
    </dgm:pt>
    <dgm:pt modelId="{1B8C3CE0-2062-4542-B6D1-A4AE7722F2FA}" type="parTrans" cxnId="{46386758-7FB0-42FE-9D1C-B041B79ED4FE}">
      <dgm:prSet/>
      <dgm:spPr/>
      <dgm:t>
        <a:bodyPr/>
        <a:lstStyle/>
        <a:p>
          <a:endParaRPr lang="en-US"/>
        </a:p>
      </dgm:t>
    </dgm:pt>
    <dgm:pt modelId="{8FB4C078-DF3C-4B42-B3AA-DCE33B946D66}" type="sibTrans" cxnId="{46386758-7FB0-42FE-9D1C-B041B79ED4FE}">
      <dgm:prSet/>
      <dgm:spPr/>
      <dgm:t>
        <a:bodyPr/>
        <a:lstStyle/>
        <a:p>
          <a:endParaRPr lang="en-US"/>
        </a:p>
      </dgm:t>
    </dgm:pt>
    <dgm:pt modelId="{2183681C-BF64-42E8-89FD-B4647842B3E3}">
      <dgm:prSet/>
      <dgm:spPr/>
      <dgm:t>
        <a:bodyPr/>
        <a:lstStyle/>
        <a:p>
          <a:pPr>
            <a:defRPr cap="all"/>
          </a:pPr>
          <a:r>
            <a:rPr lang="en-US"/>
            <a:t>Model construction with many models.</a:t>
          </a:r>
        </a:p>
      </dgm:t>
    </dgm:pt>
    <dgm:pt modelId="{145CF8E6-40D4-4A50-A493-6EB8A8A483C4}" type="parTrans" cxnId="{7E868580-D9E9-4AC2-9647-30DEDB40DA8A}">
      <dgm:prSet/>
      <dgm:spPr/>
      <dgm:t>
        <a:bodyPr/>
        <a:lstStyle/>
        <a:p>
          <a:endParaRPr lang="en-US"/>
        </a:p>
      </dgm:t>
    </dgm:pt>
    <dgm:pt modelId="{0A584921-475E-40AB-BD9E-75040BAB9FE7}" type="sibTrans" cxnId="{7E868580-D9E9-4AC2-9647-30DEDB40DA8A}">
      <dgm:prSet/>
      <dgm:spPr/>
      <dgm:t>
        <a:bodyPr/>
        <a:lstStyle/>
        <a:p>
          <a:endParaRPr lang="en-US"/>
        </a:p>
      </dgm:t>
    </dgm:pt>
    <dgm:pt modelId="{BFABBF4E-E2B8-4E28-9CA7-A987413C7AD4}" type="pres">
      <dgm:prSet presAssocID="{46EDBD42-6513-4873-B0DD-AB55B0009CA9}" presName="root" presStyleCnt="0">
        <dgm:presLayoutVars>
          <dgm:dir/>
          <dgm:resizeHandles val="exact"/>
        </dgm:presLayoutVars>
      </dgm:prSet>
      <dgm:spPr/>
    </dgm:pt>
    <dgm:pt modelId="{8DE2DA0D-6D49-46A1-9BCB-5CD15B143F98}" type="pres">
      <dgm:prSet presAssocID="{42A9F62E-FD33-4504-8F35-C65136F0B230}" presName="compNode" presStyleCnt="0"/>
      <dgm:spPr/>
    </dgm:pt>
    <dgm:pt modelId="{A8C7CCE5-4E36-4D5B-B31A-48DC0CD84639}" type="pres">
      <dgm:prSet presAssocID="{42A9F62E-FD33-4504-8F35-C65136F0B23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894DCD5-1D07-4962-B061-E507BBDEF345}" type="pres">
      <dgm:prSet presAssocID="{42A9F62E-FD33-4504-8F35-C65136F0B2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55F729C1-F542-41C9-8BE6-6FA88852B929}" type="pres">
      <dgm:prSet presAssocID="{42A9F62E-FD33-4504-8F35-C65136F0B230}" presName="spaceRect" presStyleCnt="0"/>
      <dgm:spPr/>
    </dgm:pt>
    <dgm:pt modelId="{DB2165C0-F84E-4309-BBAE-1F6EFF431986}" type="pres">
      <dgm:prSet presAssocID="{42A9F62E-FD33-4504-8F35-C65136F0B230}" presName="textRect" presStyleLbl="revTx" presStyleIdx="0" presStyleCnt="3">
        <dgm:presLayoutVars>
          <dgm:chMax val="1"/>
          <dgm:chPref val="1"/>
        </dgm:presLayoutVars>
      </dgm:prSet>
      <dgm:spPr/>
    </dgm:pt>
    <dgm:pt modelId="{A466A822-F103-4E8C-AF8D-6B328D89584B}" type="pres">
      <dgm:prSet presAssocID="{DB834E4A-8E58-427B-8CE7-FE5583077AAC}" presName="sibTrans" presStyleCnt="0"/>
      <dgm:spPr/>
    </dgm:pt>
    <dgm:pt modelId="{821C4D3D-A5C6-4F5E-9275-C1C264E91616}" type="pres">
      <dgm:prSet presAssocID="{1A2639B1-B888-4312-9048-526952FEE89E}" presName="compNode" presStyleCnt="0"/>
      <dgm:spPr/>
    </dgm:pt>
    <dgm:pt modelId="{F2E60233-A26E-4826-B1D7-AE6C0F4890CB}" type="pres">
      <dgm:prSet presAssocID="{1A2639B1-B888-4312-9048-526952FEE89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8F0EFD0-A5AC-441F-839C-0D6638EB1650}" type="pres">
      <dgm:prSet presAssocID="{1A2639B1-B888-4312-9048-526952FEE8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3EEFFA04-929A-4340-A2E1-0DC94BC57354}" type="pres">
      <dgm:prSet presAssocID="{1A2639B1-B888-4312-9048-526952FEE89E}" presName="spaceRect" presStyleCnt="0"/>
      <dgm:spPr/>
    </dgm:pt>
    <dgm:pt modelId="{BB330E74-5CE5-4DE1-90EB-62CFE463D264}" type="pres">
      <dgm:prSet presAssocID="{1A2639B1-B888-4312-9048-526952FEE89E}" presName="textRect" presStyleLbl="revTx" presStyleIdx="1" presStyleCnt="3">
        <dgm:presLayoutVars>
          <dgm:chMax val="1"/>
          <dgm:chPref val="1"/>
        </dgm:presLayoutVars>
      </dgm:prSet>
      <dgm:spPr/>
    </dgm:pt>
    <dgm:pt modelId="{623C3863-4595-4743-AF9E-41943F99AABC}" type="pres">
      <dgm:prSet presAssocID="{8FB4C078-DF3C-4B42-B3AA-DCE33B946D66}" presName="sibTrans" presStyleCnt="0"/>
      <dgm:spPr/>
    </dgm:pt>
    <dgm:pt modelId="{CB7BDD36-2A2D-400B-A9AC-68E18BAC36DD}" type="pres">
      <dgm:prSet presAssocID="{2183681C-BF64-42E8-89FD-B4647842B3E3}" presName="compNode" presStyleCnt="0"/>
      <dgm:spPr/>
    </dgm:pt>
    <dgm:pt modelId="{C6313FF4-FD25-480B-82FE-8D83340BB180}" type="pres">
      <dgm:prSet presAssocID="{2183681C-BF64-42E8-89FD-B4647842B3E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DE4D7D9-E101-4343-B017-857DB9673E07}" type="pres">
      <dgm:prSet presAssocID="{2183681C-BF64-42E8-89FD-B4647842B3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AE10C10F-7386-4065-ABC4-A2615122A700}" type="pres">
      <dgm:prSet presAssocID="{2183681C-BF64-42E8-89FD-B4647842B3E3}" presName="spaceRect" presStyleCnt="0"/>
      <dgm:spPr/>
    </dgm:pt>
    <dgm:pt modelId="{33785AAF-E8C0-4450-AE72-DD1C76B17336}" type="pres">
      <dgm:prSet presAssocID="{2183681C-BF64-42E8-89FD-B4647842B3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AD2904-9378-4F24-8193-BAA0A347715B}" type="presOf" srcId="{1A2639B1-B888-4312-9048-526952FEE89E}" destId="{BB330E74-5CE5-4DE1-90EB-62CFE463D264}" srcOrd="0" destOrd="0" presId="urn:microsoft.com/office/officeart/2018/5/layout/IconLeafLabelList"/>
    <dgm:cxn modelId="{2D383D43-A4B9-46F7-8BEE-94C16724CBC5}" srcId="{46EDBD42-6513-4873-B0DD-AB55B0009CA9}" destId="{42A9F62E-FD33-4504-8F35-C65136F0B230}" srcOrd="0" destOrd="0" parTransId="{3AD0B0B3-3FF8-45AA-8926-11959B244161}" sibTransId="{DB834E4A-8E58-427B-8CE7-FE5583077AAC}"/>
    <dgm:cxn modelId="{46386758-7FB0-42FE-9D1C-B041B79ED4FE}" srcId="{46EDBD42-6513-4873-B0DD-AB55B0009CA9}" destId="{1A2639B1-B888-4312-9048-526952FEE89E}" srcOrd="1" destOrd="0" parTransId="{1B8C3CE0-2062-4542-B6D1-A4AE7722F2FA}" sibTransId="{8FB4C078-DF3C-4B42-B3AA-DCE33B946D66}"/>
    <dgm:cxn modelId="{7E868580-D9E9-4AC2-9647-30DEDB40DA8A}" srcId="{46EDBD42-6513-4873-B0DD-AB55B0009CA9}" destId="{2183681C-BF64-42E8-89FD-B4647842B3E3}" srcOrd="2" destOrd="0" parTransId="{145CF8E6-40D4-4A50-A493-6EB8A8A483C4}" sibTransId="{0A584921-475E-40AB-BD9E-75040BAB9FE7}"/>
    <dgm:cxn modelId="{CB2E97D3-970B-4FB9-9B32-2488013879D5}" type="presOf" srcId="{2183681C-BF64-42E8-89FD-B4647842B3E3}" destId="{33785AAF-E8C0-4450-AE72-DD1C76B17336}" srcOrd="0" destOrd="0" presId="urn:microsoft.com/office/officeart/2018/5/layout/IconLeafLabelList"/>
    <dgm:cxn modelId="{849701E6-9BF1-4DD8-BD70-1F81FC7D00D7}" type="presOf" srcId="{42A9F62E-FD33-4504-8F35-C65136F0B230}" destId="{DB2165C0-F84E-4309-BBAE-1F6EFF431986}" srcOrd="0" destOrd="0" presId="urn:microsoft.com/office/officeart/2018/5/layout/IconLeafLabelList"/>
    <dgm:cxn modelId="{950310F9-58D5-4D06-8150-4975C79B928E}" type="presOf" srcId="{46EDBD42-6513-4873-B0DD-AB55B0009CA9}" destId="{BFABBF4E-E2B8-4E28-9CA7-A987413C7AD4}" srcOrd="0" destOrd="0" presId="urn:microsoft.com/office/officeart/2018/5/layout/IconLeafLabelList"/>
    <dgm:cxn modelId="{89410FA5-A23C-48BD-8D44-6BAA0B067BBD}" type="presParOf" srcId="{BFABBF4E-E2B8-4E28-9CA7-A987413C7AD4}" destId="{8DE2DA0D-6D49-46A1-9BCB-5CD15B143F98}" srcOrd="0" destOrd="0" presId="urn:microsoft.com/office/officeart/2018/5/layout/IconLeafLabelList"/>
    <dgm:cxn modelId="{ADE130CC-0A35-401F-8378-1BF23644A86B}" type="presParOf" srcId="{8DE2DA0D-6D49-46A1-9BCB-5CD15B143F98}" destId="{A8C7CCE5-4E36-4D5B-B31A-48DC0CD84639}" srcOrd="0" destOrd="0" presId="urn:microsoft.com/office/officeart/2018/5/layout/IconLeafLabelList"/>
    <dgm:cxn modelId="{D3F093DD-3E9B-4AAB-9577-38AEA24CF6E2}" type="presParOf" srcId="{8DE2DA0D-6D49-46A1-9BCB-5CD15B143F98}" destId="{C894DCD5-1D07-4962-B061-E507BBDEF345}" srcOrd="1" destOrd="0" presId="urn:microsoft.com/office/officeart/2018/5/layout/IconLeafLabelList"/>
    <dgm:cxn modelId="{AB94F6B6-38E2-46B6-8043-68CE2D044D05}" type="presParOf" srcId="{8DE2DA0D-6D49-46A1-9BCB-5CD15B143F98}" destId="{55F729C1-F542-41C9-8BE6-6FA88852B929}" srcOrd="2" destOrd="0" presId="urn:microsoft.com/office/officeart/2018/5/layout/IconLeafLabelList"/>
    <dgm:cxn modelId="{757352A7-F4D9-41CA-9709-01CD67DA583A}" type="presParOf" srcId="{8DE2DA0D-6D49-46A1-9BCB-5CD15B143F98}" destId="{DB2165C0-F84E-4309-BBAE-1F6EFF431986}" srcOrd="3" destOrd="0" presId="urn:microsoft.com/office/officeart/2018/5/layout/IconLeafLabelList"/>
    <dgm:cxn modelId="{526A6CBF-E6C4-49D5-8376-36A13CCB185B}" type="presParOf" srcId="{BFABBF4E-E2B8-4E28-9CA7-A987413C7AD4}" destId="{A466A822-F103-4E8C-AF8D-6B328D89584B}" srcOrd="1" destOrd="0" presId="urn:microsoft.com/office/officeart/2018/5/layout/IconLeafLabelList"/>
    <dgm:cxn modelId="{C9EC70E9-7A65-4D20-9038-EF3E03246A74}" type="presParOf" srcId="{BFABBF4E-E2B8-4E28-9CA7-A987413C7AD4}" destId="{821C4D3D-A5C6-4F5E-9275-C1C264E91616}" srcOrd="2" destOrd="0" presId="urn:microsoft.com/office/officeart/2018/5/layout/IconLeafLabelList"/>
    <dgm:cxn modelId="{74582AE1-66C7-47B9-BA64-BF6FA73EC75E}" type="presParOf" srcId="{821C4D3D-A5C6-4F5E-9275-C1C264E91616}" destId="{F2E60233-A26E-4826-B1D7-AE6C0F4890CB}" srcOrd="0" destOrd="0" presId="urn:microsoft.com/office/officeart/2018/5/layout/IconLeafLabelList"/>
    <dgm:cxn modelId="{288219AD-6AF8-4A2F-90E9-EA5E4C0F835E}" type="presParOf" srcId="{821C4D3D-A5C6-4F5E-9275-C1C264E91616}" destId="{38F0EFD0-A5AC-441F-839C-0D6638EB1650}" srcOrd="1" destOrd="0" presId="urn:microsoft.com/office/officeart/2018/5/layout/IconLeafLabelList"/>
    <dgm:cxn modelId="{11D7398D-6B92-497F-859C-4A312AD10EFF}" type="presParOf" srcId="{821C4D3D-A5C6-4F5E-9275-C1C264E91616}" destId="{3EEFFA04-929A-4340-A2E1-0DC94BC57354}" srcOrd="2" destOrd="0" presId="urn:microsoft.com/office/officeart/2018/5/layout/IconLeafLabelList"/>
    <dgm:cxn modelId="{B5215800-7C97-4286-BEEE-349982A0E15B}" type="presParOf" srcId="{821C4D3D-A5C6-4F5E-9275-C1C264E91616}" destId="{BB330E74-5CE5-4DE1-90EB-62CFE463D264}" srcOrd="3" destOrd="0" presId="urn:microsoft.com/office/officeart/2018/5/layout/IconLeafLabelList"/>
    <dgm:cxn modelId="{2DDB7018-88C8-47EC-BE80-978B9F468245}" type="presParOf" srcId="{BFABBF4E-E2B8-4E28-9CA7-A987413C7AD4}" destId="{623C3863-4595-4743-AF9E-41943F99AABC}" srcOrd="3" destOrd="0" presId="urn:microsoft.com/office/officeart/2018/5/layout/IconLeafLabelList"/>
    <dgm:cxn modelId="{ECEEAC3D-376A-485C-882F-D3E6740A93CD}" type="presParOf" srcId="{BFABBF4E-E2B8-4E28-9CA7-A987413C7AD4}" destId="{CB7BDD36-2A2D-400B-A9AC-68E18BAC36DD}" srcOrd="4" destOrd="0" presId="urn:microsoft.com/office/officeart/2018/5/layout/IconLeafLabelList"/>
    <dgm:cxn modelId="{C59D4294-DF59-4C8D-95CB-1C2CA4D7F606}" type="presParOf" srcId="{CB7BDD36-2A2D-400B-A9AC-68E18BAC36DD}" destId="{C6313FF4-FD25-480B-82FE-8D83340BB180}" srcOrd="0" destOrd="0" presId="urn:microsoft.com/office/officeart/2018/5/layout/IconLeafLabelList"/>
    <dgm:cxn modelId="{5D51981E-AAEF-4DD2-9F9C-A20A9CADEA88}" type="presParOf" srcId="{CB7BDD36-2A2D-400B-A9AC-68E18BAC36DD}" destId="{ADE4D7D9-E101-4343-B017-857DB9673E07}" srcOrd="1" destOrd="0" presId="urn:microsoft.com/office/officeart/2018/5/layout/IconLeafLabelList"/>
    <dgm:cxn modelId="{CB4AE02F-30AC-481D-9EB1-9F11EFEC9C43}" type="presParOf" srcId="{CB7BDD36-2A2D-400B-A9AC-68E18BAC36DD}" destId="{AE10C10F-7386-4065-ABC4-A2615122A700}" srcOrd="2" destOrd="0" presId="urn:microsoft.com/office/officeart/2018/5/layout/IconLeafLabelList"/>
    <dgm:cxn modelId="{A90CE714-59B8-4E9D-BAB3-AC437A298424}" type="presParOf" srcId="{CB7BDD36-2A2D-400B-A9AC-68E18BAC36DD}" destId="{33785AAF-E8C0-4450-AE72-DD1C76B1733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60FFE-FC9A-4517-B388-6805841AB3C2}">
      <dsp:nvSpPr>
        <dsp:cNvPr id="0" name=""/>
        <dsp:cNvSpPr/>
      </dsp:nvSpPr>
      <dsp:spPr>
        <a:xfrm>
          <a:off x="3033" y="385011"/>
          <a:ext cx="2406420" cy="14438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Problem statement</a:t>
          </a:r>
          <a:endParaRPr lang="en-US" sz="2100" kern="1200"/>
        </a:p>
      </dsp:txBody>
      <dsp:txXfrm>
        <a:off x="3033" y="385011"/>
        <a:ext cx="2406420" cy="1443852"/>
      </dsp:txXfrm>
    </dsp:sp>
    <dsp:sp modelId="{D8605314-7316-481E-8338-E8E3A9FC15F5}">
      <dsp:nvSpPr>
        <dsp:cNvPr id="0" name=""/>
        <dsp:cNvSpPr/>
      </dsp:nvSpPr>
      <dsp:spPr>
        <a:xfrm>
          <a:off x="2650095" y="385011"/>
          <a:ext cx="2406420" cy="1443852"/>
        </a:xfrm>
        <a:prstGeom prst="rect">
          <a:avLst/>
        </a:prstGeom>
        <a:gradFill rotWithShape="0">
          <a:gsLst>
            <a:gs pos="0">
              <a:schemeClr val="accent5">
                <a:hueOff val="267175"/>
                <a:satOff val="-3146"/>
                <a:lumOff val="2091"/>
                <a:alphaOff val="0"/>
                <a:tint val="96000"/>
                <a:lumMod val="104000"/>
              </a:schemeClr>
            </a:gs>
            <a:gs pos="100000">
              <a:schemeClr val="accent5">
                <a:hueOff val="267175"/>
                <a:satOff val="-3146"/>
                <a:lumOff val="2091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Purpose</a:t>
          </a:r>
          <a:endParaRPr lang="en-US" sz="2100" kern="1200"/>
        </a:p>
      </dsp:txBody>
      <dsp:txXfrm>
        <a:off x="2650095" y="385011"/>
        <a:ext cx="2406420" cy="1443852"/>
      </dsp:txXfrm>
    </dsp:sp>
    <dsp:sp modelId="{890C7457-1551-417F-B68A-C3BA4DD7719A}">
      <dsp:nvSpPr>
        <dsp:cNvPr id="0" name=""/>
        <dsp:cNvSpPr/>
      </dsp:nvSpPr>
      <dsp:spPr>
        <a:xfrm>
          <a:off x="5297158" y="385011"/>
          <a:ext cx="2406420" cy="1443852"/>
        </a:xfrm>
        <a:prstGeom prst="rect">
          <a:avLst/>
        </a:prstGeom>
        <a:gradFill rotWithShape="0">
          <a:gsLst>
            <a:gs pos="0">
              <a:schemeClr val="accent5">
                <a:hueOff val="534349"/>
                <a:satOff val="-6292"/>
                <a:lumOff val="4183"/>
                <a:alphaOff val="0"/>
                <a:tint val="96000"/>
                <a:lumMod val="104000"/>
              </a:schemeClr>
            </a:gs>
            <a:gs pos="100000">
              <a:schemeClr val="accent5">
                <a:hueOff val="534349"/>
                <a:satOff val="-6292"/>
                <a:lumOff val="418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Detailed data summary</a:t>
          </a:r>
        </a:p>
      </dsp:txBody>
      <dsp:txXfrm>
        <a:off x="5297158" y="385011"/>
        <a:ext cx="2406420" cy="1443852"/>
      </dsp:txXfrm>
    </dsp:sp>
    <dsp:sp modelId="{796E343A-8D42-41A1-A628-120C79884445}">
      <dsp:nvSpPr>
        <dsp:cNvPr id="0" name=""/>
        <dsp:cNvSpPr/>
      </dsp:nvSpPr>
      <dsp:spPr>
        <a:xfrm>
          <a:off x="7944221" y="385011"/>
          <a:ext cx="2406420" cy="1443852"/>
        </a:xfrm>
        <a:prstGeom prst="rect">
          <a:avLst/>
        </a:prstGeom>
        <a:gradFill rotWithShape="0">
          <a:gsLst>
            <a:gs pos="0">
              <a:schemeClr val="accent5">
                <a:hueOff val="801524"/>
                <a:satOff val="-9438"/>
                <a:lumOff val="6274"/>
                <a:alphaOff val="0"/>
                <a:tint val="96000"/>
                <a:lumMod val="104000"/>
              </a:schemeClr>
            </a:gs>
            <a:gs pos="100000">
              <a:schemeClr val="accent5">
                <a:hueOff val="801524"/>
                <a:satOff val="-9438"/>
                <a:lumOff val="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Exploratory Data Analysis</a:t>
          </a:r>
          <a:br>
            <a:rPr lang="en-US" sz="2100" kern="1200" dirty="0"/>
          </a:br>
          <a:r>
            <a:rPr lang="en-US" sz="2100" kern="1200" dirty="0"/>
            <a:t>(EDA)</a:t>
          </a:r>
        </a:p>
      </dsp:txBody>
      <dsp:txXfrm>
        <a:off x="7944221" y="385011"/>
        <a:ext cx="2406420" cy="1443852"/>
      </dsp:txXfrm>
    </dsp:sp>
    <dsp:sp modelId="{270ADFCF-FDCF-4179-9AF2-1E9D1392B2D8}">
      <dsp:nvSpPr>
        <dsp:cNvPr id="0" name=""/>
        <dsp:cNvSpPr/>
      </dsp:nvSpPr>
      <dsp:spPr>
        <a:xfrm>
          <a:off x="1326564" y="2069505"/>
          <a:ext cx="2406420" cy="1443852"/>
        </a:xfrm>
        <a:prstGeom prst="rect">
          <a:avLst/>
        </a:prstGeom>
        <a:gradFill rotWithShape="0">
          <a:gsLst>
            <a:gs pos="0">
              <a:schemeClr val="accent5">
                <a:hueOff val="1068698"/>
                <a:satOff val="-12584"/>
                <a:lumOff val="8366"/>
                <a:alphaOff val="0"/>
                <a:tint val="96000"/>
                <a:lumMod val="104000"/>
              </a:schemeClr>
            </a:gs>
            <a:gs pos="100000">
              <a:schemeClr val="accent5">
                <a:hueOff val="1068698"/>
                <a:satOff val="-12584"/>
                <a:lumOff val="836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Proposals</a:t>
          </a:r>
        </a:p>
      </dsp:txBody>
      <dsp:txXfrm>
        <a:off x="1326564" y="2069505"/>
        <a:ext cx="2406420" cy="1443852"/>
      </dsp:txXfrm>
    </dsp:sp>
    <dsp:sp modelId="{98407122-A03E-4AD5-A72D-F4DEDF428098}">
      <dsp:nvSpPr>
        <dsp:cNvPr id="0" name=""/>
        <dsp:cNvSpPr/>
      </dsp:nvSpPr>
      <dsp:spPr>
        <a:xfrm>
          <a:off x="3973627" y="2069505"/>
          <a:ext cx="2406420" cy="1443852"/>
        </a:xfrm>
        <a:prstGeom prst="rect">
          <a:avLst/>
        </a:prstGeom>
        <a:gradFill rotWithShape="0">
          <a:gsLst>
            <a:gs pos="0">
              <a:schemeClr val="accent5">
                <a:hueOff val="1335872"/>
                <a:satOff val="-15730"/>
                <a:lumOff val="10457"/>
                <a:alphaOff val="0"/>
                <a:tint val="96000"/>
                <a:lumMod val="104000"/>
              </a:schemeClr>
            </a:gs>
            <a:gs pos="100000">
              <a:schemeClr val="accent5">
                <a:hueOff val="1335872"/>
                <a:satOff val="-15730"/>
                <a:lumOff val="1045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EDA Final Verdict</a:t>
          </a:r>
          <a:endParaRPr lang="en-US" sz="2100" kern="1200" dirty="0"/>
        </a:p>
      </dsp:txBody>
      <dsp:txXfrm>
        <a:off x="3973627" y="2069505"/>
        <a:ext cx="2406420" cy="1443852"/>
      </dsp:txXfrm>
    </dsp:sp>
    <dsp:sp modelId="{A57B3C3C-BEFE-4B00-9050-9B8581DD07E6}">
      <dsp:nvSpPr>
        <dsp:cNvPr id="0" name=""/>
        <dsp:cNvSpPr/>
      </dsp:nvSpPr>
      <dsp:spPr>
        <a:xfrm>
          <a:off x="6620689" y="2069505"/>
          <a:ext cx="2406420" cy="1443852"/>
        </a:xfrm>
        <a:prstGeom prst="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engineering, model construction, and deployment.</a:t>
          </a:r>
        </a:p>
      </dsp:txBody>
      <dsp:txXfrm>
        <a:off x="6620689" y="2069505"/>
        <a:ext cx="2406420" cy="1443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13411-A54F-4062-9DAB-42600AC97F6B}">
      <dsp:nvSpPr>
        <dsp:cNvPr id="0" name=""/>
        <dsp:cNvSpPr/>
      </dsp:nvSpPr>
      <dsp:spPr>
        <a:xfrm>
          <a:off x="0" y="475"/>
          <a:ext cx="10353675" cy="11135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51F16-0A80-48FA-B517-B5DFB706FC72}">
      <dsp:nvSpPr>
        <dsp:cNvPr id="0" name=""/>
        <dsp:cNvSpPr/>
      </dsp:nvSpPr>
      <dsp:spPr>
        <a:xfrm>
          <a:off x="336848" y="251024"/>
          <a:ext cx="612451" cy="6124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3CE02-6900-4C25-880A-2D305FD0F5EB}">
      <dsp:nvSpPr>
        <dsp:cNvPr id="0" name=""/>
        <dsp:cNvSpPr/>
      </dsp:nvSpPr>
      <dsp:spPr>
        <a:xfrm>
          <a:off x="1286147" y="475"/>
          <a:ext cx="9067527" cy="1113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50" tIns="117850" rIns="117850" bIns="11785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Customer churn is a major issue in the telecom sector.</a:t>
          </a:r>
        </a:p>
      </dsp:txBody>
      <dsp:txXfrm>
        <a:off x="1286147" y="475"/>
        <a:ext cx="9067527" cy="1113547"/>
      </dsp:txXfrm>
    </dsp:sp>
    <dsp:sp modelId="{35483FFB-4370-4988-83FC-0EFB7384CDBB}">
      <dsp:nvSpPr>
        <dsp:cNvPr id="0" name=""/>
        <dsp:cNvSpPr/>
      </dsp:nvSpPr>
      <dsp:spPr>
        <a:xfrm>
          <a:off x="0" y="1392410"/>
          <a:ext cx="10353675" cy="11135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B310F-49DC-468C-8466-CDAA04D9612E}">
      <dsp:nvSpPr>
        <dsp:cNvPr id="0" name=""/>
        <dsp:cNvSpPr/>
      </dsp:nvSpPr>
      <dsp:spPr>
        <a:xfrm>
          <a:off x="336848" y="1642958"/>
          <a:ext cx="612451" cy="6124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83B36-362B-4348-864A-78AAABDB1CEF}">
      <dsp:nvSpPr>
        <dsp:cNvPr id="0" name=""/>
        <dsp:cNvSpPr/>
      </dsp:nvSpPr>
      <dsp:spPr>
        <a:xfrm>
          <a:off x="1286147" y="1392410"/>
          <a:ext cx="9067527" cy="1113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50" tIns="117850" rIns="117850" bIns="11785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Churn prediction is simply identifying consumers who are likely to discontinue their service subscription.</a:t>
          </a:r>
        </a:p>
      </dsp:txBody>
      <dsp:txXfrm>
        <a:off x="1286147" y="1392410"/>
        <a:ext cx="9067527" cy="1113547"/>
      </dsp:txXfrm>
    </dsp:sp>
    <dsp:sp modelId="{CA0EA703-8922-43CE-ADC2-28B8E454EC86}">
      <dsp:nvSpPr>
        <dsp:cNvPr id="0" name=""/>
        <dsp:cNvSpPr/>
      </dsp:nvSpPr>
      <dsp:spPr>
        <a:xfrm>
          <a:off x="0" y="2784345"/>
          <a:ext cx="10353675" cy="11135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84286-BFD4-4015-BB51-4CA8B117527B}">
      <dsp:nvSpPr>
        <dsp:cNvPr id="0" name=""/>
        <dsp:cNvSpPr/>
      </dsp:nvSpPr>
      <dsp:spPr>
        <a:xfrm>
          <a:off x="336848" y="3034893"/>
          <a:ext cx="612451" cy="6124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2037F-BBB8-4B7A-ADAF-8AC61904E158}">
      <dsp:nvSpPr>
        <dsp:cNvPr id="0" name=""/>
        <dsp:cNvSpPr/>
      </dsp:nvSpPr>
      <dsp:spPr>
        <a:xfrm>
          <a:off x="1286147" y="2784345"/>
          <a:ext cx="9067527" cy="1113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50" tIns="117850" rIns="117850" bIns="11785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Churn is a concern in the telecom sector since it costs more to recruit a new customer than it does to prevent an existing one from leaving. </a:t>
          </a:r>
        </a:p>
      </dsp:txBody>
      <dsp:txXfrm>
        <a:off x="1286147" y="2784345"/>
        <a:ext cx="9067527" cy="11135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C50B-E8B8-45B9-90ED-CBE6E0AEFB11}">
      <dsp:nvSpPr>
        <dsp:cNvPr id="0" name=""/>
        <dsp:cNvSpPr/>
      </dsp:nvSpPr>
      <dsp:spPr>
        <a:xfrm>
          <a:off x="0" y="475"/>
          <a:ext cx="10353675" cy="11135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CF233-18A6-4310-85CA-1F78D55A3B3E}">
      <dsp:nvSpPr>
        <dsp:cNvPr id="0" name=""/>
        <dsp:cNvSpPr/>
      </dsp:nvSpPr>
      <dsp:spPr>
        <a:xfrm>
          <a:off x="336848" y="251024"/>
          <a:ext cx="612451" cy="6124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1700B-8770-4F83-ABB1-14A82A468838}">
      <dsp:nvSpPr>
        <dsp:cNvPr id="0" name=""/>
        <dsp:cNvSpPr/>
      </dsp:nvSpPr>
      <dsp:spPr>
        <a:xfrm>
          <a:off x="1286147" y="475"/>
          <a:ext cx="9067527" cy="1113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50" tIns="117850" rIns="117850" bIns="1178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Increase the company's earnings by keeping customers.</a:t>
          </a:r>
        </a:p>
      </dsp:txBody>
      <dsp:txXfrm>
        <a:off x="1286147" y="475"/>
        <a:ext cx="9067527" cy="1113547"/>
      </dsp:txXfrm>
    </dsp:sp>
    <dsp:sp modelId="{446EC750-E252-40DF-816A-33224EBF704A}">
      <dsp:nvSpPr>
        <dsp:cNvPr id="0" name=""/>
        <dsp:cNvSpPr/>
      </dsp:nvSpPr>
      <dsp:spPr>
        <a:xfrm>
          <a:off x="0" y="1392410"/>
          <a:ext cx="10353675" cy="11135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4E06A-370A-4BE4-9A89-F06B3751F4C1}">
      <dsp:nvSpPr>
        <dsp:cNvPr id="0" name=""/>
        <dsp:cNvSpPr/>
      </dsp:nvSpPr>
      <dsp:spPr>
        <a:xfrm>
          <a:off x="336848" y="1642958"/>
          <a:ext cx="612451" cy="6124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9CC9F-3CDA-4EA4-B1FB-10607D395DA2}">
      <dsp:nvSpPr>
        <dsp:cNvPr id="0" name=""/>
        <dsp:cNvSpPr/>
      </dsp:nvSpPr>
      <dsp:spPr>
        <a:xfrm>
          <a:off x="1286147" y="1392410"/>
          <a:ext cx="9067527" cy="1113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50" tIns="117850" rIns="117850" bIns="1178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Reduce the Customer churn by discovering the root cause of the issue.</a:t>
          </a:r>
        </a:p>
      </dsp:txBody>
      <dsp:txXfrm>
        <a:off x="1286147" y="1392410"/>
        <a:ext cx="9067527" cy="1113547"/>
      </dsp:txXfrm>
    </dsp:sp>
    <dsp:sp modelId="{2FCD0440-C7F3-4DBC-B3BA-814C1CE1ADD4}">
      <dsp:nvSpPr>
        <dsp:cNvPr id="0" name=""/>
        <dsp:cNvSpPr/>
      </dsp:nvSpPr>
      <dsp:spPr>
        <a:xfrm>
          <a:off x="0" y="2784345"/>
          <a:ext cx="10353675" cy="11135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F4B53-8B02-46C9-BA37-86BEF5D114B0}">
      <dsp:nvSpPr>
        <dsp:cNvPr id="0" name=""/>
        <dsp:cNvSpPr/>
      </dsp:nvSpPr>
      <dsp:spPr>
        <a:xfrm>
          <a:off x="336848" y="3034893"/>
          <a:ext cx="612451" cy="6124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62787-DC2F-435E-94A6-D086885514DA}">
      <dsp:nvSpPr>
        <dsp:cNvPr id="0" name=""/>
        <dsp:cNvSpPr/>
      </dsp:nvSpPr>
      <dsp:spPr>
        <a:xfrm>
          <a:off x="1286147" y="2784345"/>
          <a:ext cx="9067527" cy="1113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50" tIns="117850" rIns="117850" bIns="1178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Provide deals and discounts while improving service quality without sacrificing profit.</a:t>
          </a:r>
        </a:p>
      </dsp:txBody>
      <dsp:txXfrm>
        <a:off x="1286147" y="2784345"/>
        <a:ext cx="9067527" cy="11135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75C68-24BD-4267-AC94-D6E972B6F53E}">
      <dsp:nvSpPr>
        <dsp:cNvPr id="0" name=""/>
        <dsp:cNvSpPr/>
      </dsp:nvSpPr>
      <dsp:spPr>
        <a:xfrm>
          <a:off x="0" y="1684"/>
          <a:ext cx="10353675" cy="8538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F1716-B2AC-44B7-98E3-D3B965254A72}">
      <dsp:nvSpPr>
        <dsp:cNvPr id="0" name=""/>
        <dsp:cNvSpPr/>
      </dsp:nvSpPr>
      <dsp:spPr>
        <a:xfrm>
          <a:off x="258294" y="193804"/>
          <a:ext cx="469626" cy="469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4E39C-1A0F-4FFE-89F9-0930E4FB92B9}">
      <dsp:nvSpPr>
        <dsp:cNvPr id="0" name=""/>
        <dsp:cNvSpPr/>
      </dsp:nvSpPr>
      <dsp:spPr>
        <a:xfrm>
          <a:off x="986216" y="1684"/>
          <a:ext cx="9367458" cy="8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68" tIns="90368" rIns="90368" bIns="9036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Customers who used foreign plan services had a greater turnover rate.</a:t>
          </a:r>
        </a:p>
      </dsp:txBody>
      <dsp:txXfrm>
        <a:off x="986216" y="1684"/>
        <a:ext cx="9367458" cy="853866"/>
      </dsp:txXfrm>
    </dsp:sp>
    <dsp:sp modelId="{C78BA03B-714D-4CF2-B295-AA7B0FC8BB39}">
      <dsp:nvSpPr>
        <dsp:cNvPr id="0" name=""/>
        <dsp:cNvSpPr/>
      </dsp:nvSpPr>
      <dsp:spPr>
        <a:xfrm>
          <a:off x="0" y="1069018"/>
          <a:ext cx="10353675" cy="853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92612-BADE-4E50-8686-9C63746CDB76}">
      <dsp:nvSpPr>
        <dsp:cNvPr id="0" name=""/>
        <dsp:cNvSpPr/>
      </dsp:nvSpPr>
      <dsp:spPr>
        <a:xfrm>
          <a:off x="258294" y="1261138"/>
          <a:ext cx="469626" cy="469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B78B8-6D42-4AFC-A225-021CB7EE90C9}">
      <dsp:nvSpPr>
        <dsp:cNvPr id="0" name=""/>
        <dsp:cNvSpPr/>
      </dsp:nvSpPr>
      <dsp:spPr>
        <a:xfrm>
          <a:off x="986216" y="1069018"/>
          <a:ext cx="9367458" cy="8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68" tIns="90368" rIns="90368" bIns="9036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So, in general, folks who purchased International insurance are churning in large numbers. Most likely due to network troubles or a hefty call charge.</a:t>
          </a:r>
        </a:p>
      </dsp:txBody>
      <dsp:txXfrm>
        <a:off x="986216" y="1069018"/>
        <a:ext cx="9367458" cy="853866"/>
      </dsp:txXfrm>
    </dsp:sp>
    <dsp:sp modelId="{44676D78-CA96-47E6-84AC-91C7E4C1ECAA}">
      <dsp:nvSpPr>
        <dsp:cNvPr id="0" name=""/>
        <dsp:cNvSpPr/>
      </dsp:nvSpPr>
      <dsp:spPr>
        <a:xfrm>
          <a:off x="0" y="2136351"/>
          <a:ext cx="10353675" cy="8538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4A204-BF40-4846-BD25-AA36A91BAD89}">
      <dsp:nvSpPr>
        <dsp:cNvPr id="0" name=""/>
        <dsp:cNvSpPr/>
      </dsp:nvSpPr>
      <dsp:spPr>
        <a:xfrm>
          <a:off x="258294" y="2328471"/>
          <a:ext cx="469626" cy="469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764D2-3095-47FE-8BF5-D443AF70DA8C}">
      <dsp:nvSpPr>
        <dsp:cNvPr id="0" name=""/>
        <dsp:cNvSpPr/>
      </dsp:nvSpPr>
      <dsp:spPr>
        <a:xfrm>
          <a:off x="986216" y="2136351"/>
          <a:ext cx="9367458" cy="8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68" tIns="90368" rIns="90368" bIns="9036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When there are more than 20 voice mail messages in the voicemail section, there is churn, which basically implies that the voice mail quality is poor.</a:t>
          </a:r>
        </a:p>
      </dsp:txBody>
      <dsp:txXfrm>
        <a:off x="986216" y="2136351"/>
        <a:ext cx="9367458" cy="853866"/>
      </dsp:txXfrm>
    </dsp:sp>
    <dsp:sp modelId="{1D6B3FB9-C37A-4E11-A189-F14B27ECEC37}">
      <dsp:nvSpPr>
        <dsp:cNvPr id="0" name=""/>
        <dsp:cNvSpPr/>
      </dsp:nvSpPr>
      <dsp:spPr>
        <a:xfrm>
          <a:off x="0" y="3203685"/>
          <a:ext cx="10353675" cy="8538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88ACF-49C6-4714-A6DD-0687D0407163}">
      <dsp:nvSpPr>
        <dsp:cNvPr id="0" name=""/>
        <dsp:cNvSpPr/>
      </dsp:nvSpPr>
      <dsp:spPr>
        <a:xfrm>
          <a:off x="258294" y="3395805"/>
          <a:ext cx="469626" cy="4696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0F1D5-65E5-4E80-9971-58D1C9B82FDD}">
      <dsp:nvSpPr>
        <dsp:cNvPr id="0" name=""/>
        <dsp:cNvSpPr/>
      </dsp:nvSpPr>
      <dsp:spPr>
        <a:xfrm>
          <a:off x="986216" y="3203685"/>
          <a:ext cx="9367458" cy="8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68" tIns="90368" rIns="90368" bIns="9036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Customers with a high number of day call minutes and a high call fee are more likely to churn.</a:t>
          </a:r>
        </a:p>
      </dsp:txBody>
      <dsp:txXfrm>
        <a:off x="986216" y="3203685"/>
        <a:ext cx="9367458" cy="8538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7CCE5-4E36-4D5B-B31A-48DC0CD84639}">
      <dsp:nvSpPr>
        <dsp:cNvPr id="0" name=""/>
        <dsp:cNvSpPr/>
      </dsp:nvSpPr>
      <dsp:spPr>
        <a:xfrm>
          <a:off x="681337" y="454618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94DCD5-1D07-4962-B061-E507BBDEF345}">
      <dsp:nvSpPr>
        <dsp:cNvPr id="0" name=""/>
        <dsp:cNvSpPr/>
      </dsp:nvSpPr>
      <dsp:spPr>
        <a:xfrm>
          <a:off x="1076212" y="849493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165C0-F84E-4309-BBAE-1F6EFF431986}">
      <dsp:nvSpPr>
        <dsp:cNvPr id="0" name=""/>
        <dsp:cNvSpPr/>
      </dsp:nvSpPr>
      <dsp:spPr>
        <a:xfrm>
          <a:off x="89024" y="288461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Outlier Detection and Feature Engineering.</a:t>
          </a:r>
        </a:p>
      </dsp:txBody>
      <dsp:txXfrm>
        <a:off x="89024" y="2884618"/>
        <a:ext cx="3037500" cy="720000"/>
      </dsp:txXfrm>
    </dsp:sp>
    <dsp:sp modelId="{F2E60233-A26E-4826-B1D7-AE6C0F4890CB}">
      <dsp:nvSpPr>
        <dsp:cNvPr id="0" name=""/>
        <dsp:cNvSpPr/>
      </dsp:nvSpPr>
      <dsp:spPr>
        <a:xfrm>
          <a:off x="4250400" y="454618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0EFD0-A5AC-441F-839C-0D6638EB1650}">
      <dsp:nvSpPr>
        <dsp:cNvPr id="0" name=""/>
        <dsp:cNvSpPr/>
      </dsp:nvSpPr>
      <dsp:spPr>
        <a:xfrm>
          <a:off x="4645275" y="849493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30E74-5CE5-4DE1-90EB-62CFE463D264}">
      <dsp:nvSpPr>
        <dsp:cNvPr id="0" name=""/>
        <dsp:cNvSpPr/>
      </dsp:nvSpPr>
      <dsp:spPr>
        <a:xfrm>
          <a:off x="3658087" y="288461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The data set is being balanced.</a:t>
          </a:r>
        </a:p>
      </dsp:txBody>
      <dsp:txXfrm>
        <a:off x="3658087" y="2884618"/>
        <a:ext cx="3037500" cy="720000"/>
      </dsp:txXfrm>
    </dsp:sp>
    <dsp:sp modelId="{C6313FF4-FD25-480B-82FE-8D83340BB180}">
      <dsp:nvSpPr>
        <dsp:cNvPr id="0" name=""/>
        <dsp:cNvSpPr/>
      </dsp:nvSpPr>
      <dsp:spPr>
        <a:xfrm>
          <a:off x="7819462" y="454618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4D7D9-E101-4343-B017-857DB9673E07}">
      <dsp:nvSpPr>
        <dsp:cNvPr id="0" name=""/>
        <dsp:cNvSpPr/>
      </dsp:nvSpPr>
      <dsp:spPr>
        <a:xfrm>
          <a:off x="8214337" y="849493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85AAF-E8C0-4450-AE72-DD1C76B17336}">
      <dsp:nvSpPr>
        <dsp:cNvPr id="0" name=""/>
        <dsp:cNvSpPr/>
      </dsp:nvSpPr>
      <dsp:spPr>
        <a:xfrm>
          <a:off x="7227150" y="288461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Model construction with many models.</a:t>
          </a:r>
        </a:p>
      </dsp:txBody>
      <dsp:txXfrm>
        <a:off x="7227150" y="2884618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A60F7-2DA1-4E65-A517-714612CEA1B5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E92A-3B7F-4882-BFF2-6DAA4EC94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9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E92A-3B7F-4882-BFF2-6DAA4EC946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2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3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55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4219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29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19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82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1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0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7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2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5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0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5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8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07CD3FD-BE54-4400-942B-C6C15AA73DF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7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Wires Linked To Core Router">
            <a:extLst>
              <a:ext uri="{FF2B5EF4-FFF2-40B4-BE49-F238E27FC236}">
                <a16:creationId xmlns:a16="http://schemas.microsoft.com/office/drawing/2014/main" id="{DC65164F-EDFA-1837-CBB1-2A9054886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101" r="1" b="184"/>
          <a:stretch/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4951A-6EB3-ECA5-50B2-4F325962A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583874"/>
            <a:ext cx="5296829" cy="2884767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TELECOM CHURN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9AB84-AF4A-7E4D-8370-89DF3C62B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956112"/>
            <a:ext cx="5296828" cy="1491242"/>
          </a:xfrm>
        </p:spPr>
        <p:txBody>
          <a:bodyPr anchor="t"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Abhishek Ganachari</a:t>
            </a:r>
            <a:br>
              <a:rPr lang="en-IN" dirty="0">
                <a:solidFill>
                  <a:srgbClr val="FFFFFF"/>
                </a:solidFill>
              </a:rPr>
            </a:br>
            <a:r>
              <a:rPr lang="en-IN" dirty="0">
                <a:solidFill>
                  <a:srgbClr val="FFFFFF"/>
                </a:solidFill>
              </a:rPr>
              <a:t>Abhishek Sharma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5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173C-7685-DF2F-B16D-71128A1E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Exploratory Data Analysis – Voice message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D0589-5919-D458-C88E-C2BFC2512A1C}"/>
              </a:ext>
            </a:extLst>
          </p:cNvPr>
          <p:cNvSpPr txBox="1"/>
          <p:nvPr/>
        </p:nvSpPr>
        <p:spPr>
          <a:xfrm>
            <a:off x="913795" y="1732449"/>
            <a:ext cx="5546272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After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analysing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the aforementioned voice mail feature data, we can conclude that there is churn when there are more than 20 voice-mail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messages.To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do so, we must improve the quality of voice mail.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8EEA8A-36F2-E634-8787-59B269137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26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9F448-5B42-EAF1-D25F-CE445185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IN" dirty="0"/>
              <a:t>Exploratory Data Analysis – Customer Calls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5A5D72-6076-B68F-25A8-418AAAFF9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D38E68"/>
              </a:buClr>
            </a:pPr>
            <a:r>
              <a:rPr lang="en-US" dirty="0"/>
              <a:t>According to the data presented above, customer vehicle services are not good at responding to customer inquiries, and customers who have phoned more than five times have a 60% attrition rate. As a result, they must upgrade their services.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4" name="Content Placeholder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79A39A6-2D6D-A109-0C63-D61E7D5C1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53" b="-1"/>
          <a:stretch/>
        </p:blipFill>
        <p:spPr>
          <a:xfrm>
            <a:off x="6808920" y="1943440"/>
            <a:ext cx="4584192" cy="225536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757DD1-34F7-19EE-1586-BF363F865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349506"/>
              </p:ext>
            </p:extLst>
          </p:nvPr>
        </p:nvGraphicFramePr>
        <p:xfrm>
          <a:off x="6808920" y="4348033"/>
          <a:ext cx="4584192" cy="2451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7">
                  <a:extLst>
                    <a:ext uri="{9D8B030D-6E8A-4147-A177-3AD203B41FA5}">
                      <a16:colId xmlns:a16="http://schemas.microsoft.com/office/drawing/2014/main" val="3784592758"/>
                    </a:ext>
                  </a:extLst>
                </a:gridCol>
                <a:gridCol w="1789422">
                  <a:extLst>
                    <a:ext uri="{9D8B030D-6E8A-4147-A177-3AD203B41FA5}">
                      <a16:colId xmlns:a16="http://schemas.microsoft.com/office/drawing/2014/main" val="2141550776"/>
                    </a:ext>
                  </a:extLst>
                </a:gridCol>
                <a:gridCol w="916358">
                  <a:extLst>
                    <a:ext uri="{9D8B030D-6E8A-4147-A177-3AD203B41FA5}">
                      <a16:colId xmlns:a16="http://schemas.microsoft.com/office/drawing/2014/main" val="2713500934"/>
                    </a:ext>
                  </a:extLst>
                </a:gridCol>
                <a:gridCol w="567613">
                  <a:extLst>
                    <a:ext uri="{9D8B030D-6E8A-4147-A177-3AD203B41FA5}">
                      <a16:colId xmlns:a16="http://schemas.microsoft.com/office/drawing/2014/main" val="1547239601"/>
                    </a:ext>
                  </a:extLst>
                </a:gridCol>
                <a:gridCol w="740782">
                  <a:extLst>
                    <a:ext uri="{9D8B030D-6E8A-4147-A177-3AD203B41FA5}">
                      <a16:colId xmlns:a16="http://schemas.microsoft.com/office/drawing/2014/main" val="1779208551"/>
                    </a:ext>
                  </a:extLst>
                </a:gridCol>
              </a:tblGrid>
              <a:tr h="167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Sr. No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No of Customer calls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Not Churn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Churn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% Churn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2998575"/>
                  </a:ext>
                </a:extLst>
              </a:tr>
              <a:tr h="1737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902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11.8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5362174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1596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8220000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1005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10.82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6321879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0088144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44.04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9738319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60.41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4693876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64.7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3294168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53.84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4509703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4533319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0496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31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61E9-F22E-39BD-3199-DCED847A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IN" sz="3700"/>
              <a:t>Exploratory Data Analysis – Remaining columns</a:t>
            </a:r>
            <a:endParaRPr lang="en-US" sz="37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4089DE-B085-CB09-0A4A-3197F4988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 fontScale="92500" lnSpcReduction="20000"/>
          </a:bodyPr>
          <a:lstStyle/>
          <a:p>
            <a:pPr>
              <a:buClr>
                <a:srgbClr val="CE8A64"/>
              </a:buClr>
            </a:pPr>
            <a:r>
              <a:rPr lang="en-US" dirty="0"/>
              <a:t>After careful consideration, Day Charge vs Day Mins</a:t>
            </a:r>
          </a:p>
          <a:p>
            <a:pPr>
              <a:buClr>
                <a:srgbClr val="CE8A64"/>
              </a:buClr>
            </a:pPr>
            <a:r>
              <a:rPr lang="en-US" dirty="0"/>
              <a:t>Eve Mins vs Eve Charge</a:t>
            </a:r>
          </a:p>
          <a:p>
            <a:pPr>
              <a:buClr>
                <a:srgbClr val="CE8A64"/>
              </a:buClr>
            </a:pPr>
            <a:r>
              <a:rPr lang="en-US" dirty="0"/>
              <a:t>Night Mins vs. Night Charge</a:t>
            </a:r>
          </a:p>
          <a:p>
            <a:pPr>
              <a:buClr>
                <a:srgbClr val="CE8A64"/>
              </a:buClr>
            </a:pPr>
            <a:r>
              <a:rPr lang="en-US" dirty="0"/>
              <a:t>International charges vs International Mins</a:t>
            </a:r>
          </a:p>
          <a:p>
            <a:pPr>
              <a:buClr>
                <a:srgbClr val="CE8A64"/>
              </a:buClr>
            </a:pPr>
            <a:r>
              <a:rPr lang="en-US" dirty="0"/>
              <a:t>We conclude that the aforementioned dataset shows that total day/night/evening minutes/calls/charges do not indicate any kind of causation for churn rate. </a:t>
            </a:r>
          </a:p>
          <a:p>
            <a:pPr>
              <a:buClr>
                <a:srgbClr val="CE8A64"/>
              </a:buClr>
            </a:pPr>
            <a:r>
              <a:rPr lang="en-US" dirty="0"/>
              <a:t>However, international call charges are high in comparison to others; this is a clear fact, but it may be a reason for international plan subscribers to leave.</a:t>
            </a:r>
          </a:p>
        </p:txBody>
      </p:sp>
      <p:pic>
        <p:nvPicPr>
          <p:cNvPr id="4" name="Content Placeholder 3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D5F8D2F4-6D19-CD03-79DE-16CCF8185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60" y="2562513"/>
            <a:ext cx="4065464" cy="2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E0FB-DF7A-4402-F7C8-466F8829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Proposal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C2441B-4CE4-0F54-5EB3-13ED14697D0D}"/>
              </a:ext>
            </a:extLst>
          </p:cNvPr>
          <p:cNvSpPr txBox="1"/>
          <p:nvPr/>
        </p:nvSpPr>
        <p:spPr>
          <a:xfrm>
            <a:off x="913795" y="1732449"/>
            <a:ext cx="5546272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Increase network coverage in the churned state</a:t>
            </a:r>
          </a:p>
          <a:p>
            <a:pPr marL="68580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Arial" panose="020B0604020202020204" pitchFamily="34" charset="0"/>
              <a:buChar char="•"/>
            </a:pPr>
            <a:endParaRPr lang="en-US" sz="15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68580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Customers can get certain discounts from overseas plans.</a:t>
            </a:r>
          </a:p>
          <a:p>
            <a:pPr marL="68580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Arial" panose="020B0604020202020204" pitchFamily="34" charset="0"/>
              <a:buChar char="•"/>
            </a:pPr>
            <a:endParaRPr lang="en-US" sz="15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68580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Improve voice mail quality or solicit customer feedback</a:t>
            </a:r>
          </a:p>
          <a:p>
            <a:pPr marL="68580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Arial" panose="020B0604020202020204" pitchFamily="34" charset="0"/>
              <a:buChar char="•"/>
            </a:pPr>
            <a:endParaRPr lang="en-US" sz="15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68580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Give a discount to customers who spend more time with you.</a:t>
            </a:r>
          </a:p>
          <a:p>
            <a:pPr marL="68580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Arial" panose="020B0604020202020204" pitchFamily="34" charset="0"/>
              <a:buChar char="•"/>
            </a:pPr>
            <a:endParaRPr lang="en-US" sz="15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68580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Improve call Centre service by soliciting frequent input from consumers about their problems and attempting to resolve them as quickly as feasible.</a:t>
            </a:r>
          </a:p>
        </p:txBody>
      </p:sp>
      <p:pic>
        <p:nvPicPr>
          <p:cNvPr id="4" name="Content Placeholder 6" descr="A blue and red graph&#10;&#10;Description automatically generated">
            <a:extLst>
              <a:ext uri="{FF2B5EF4-FFF2-40B4-BE49-F238E27FC236}">
                <a16:creationId xmlns:a16="http://schemas.microsoft.com/office/drawing/2014/main" id="{B713CCFB-0D96-5EB5-11B9-239F82109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60" y="2593004"/>
            <a:ext cx="4065464" cy="2337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3AC39A-2CDD-C762-8CF5-D2CA72E07DD1}"/>
              </a:ext>
            </a:extLst>
          </p:cNvPr>
          <p:cNvSpPr txBox="1"/>
          <p:nvPr/>
        </p:nvSpPr>
        <p:spPr>
          <a:xfrm>
            <a:off x="6903720" y="5191035"/>
            <a:ext cx="5209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Some columns, such as 'Day Charge' and 'Day Minutes,' show a strong association, and these features will be deleted during feature selection to avoid 'Multi collinearity Issues.'</a:t>
            </a:r>
          </a:p>
        </p:txBody>
      </p:sp>
    </p:spTree>
    <p:extLst>
      <p:ext uri="{BB962C8B-B14F-4D97-AF65-F5344CB8AC3E}">
        <p14:creationId xmlns:p14="http://schemas.microsoft.com/office/powerpoint/2010/main" val="190970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91C8-E956-99F8-0E08-0EA059FD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IN" dirty="0"/>
              <a:t>The Final Verdict from EDA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AB7356-3D72-4CAB-2D2D-2D747525D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366154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860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E918-3963-37AD-BE01-ED9D7E95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IN" dirty="0"/>
              <a:t>Feature Engineering &amp; Model Building 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FFB115-D308-EE85-ADCD-7A2E2941B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578249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4485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82A9-C4F1-3375-ECDF-59310CE6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Outlier Detection Part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4DE96-D060-8F35-A91A-5F921E5B97A8}"/>
              </a:ext>
            </a:extLst>
          </p:cNvPr>
          <p:cNvSpPr txBox="1"/>
          <p:nvPr/>
        </p:nvSpPr>
        <p:spPr>
          <a:xfrm>
            <a:off x="913795" y="1732449"/>
            <a:ext cx="5546272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4C72AF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We used the IQR approach to detect outliers in the international minutes column first.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DA05EF-FE67-D1E9-928B-FD1AAE59A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r="4540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356F3-CBD3-94AD-2C22-ADC6FDD0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IN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Outlier Detection Part</a:t>
            </a:r>
            <a:endParaRPr lang="en-US" sz="28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0889-D3E5-A912-A4AF-F8B136BF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 following were the outcomes of using the IQR method: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Capping:-</a:t>
            </a: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2CB61-6BD5-0664-609C-83808A28C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9" y="1751846"/>
            <a:ext cx="6642193" cy="33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14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9147D-130F-FA7C-2968-9D64099B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IN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Feature Engineering</a:t>
            </a:r>
            <a:endParaRPr lang="en-US" sz="28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6152-B3EF-7D58-1EBC-BA9E773CE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Identifying the trait with the highest predictive power.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FA408-2E15-AD2C-68D1-911141450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2220770"/>
            <a:ext cx="5676236" cy="22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55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26B9-372E-20E8-12FB-AF5B2560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A5E3-DC58-78B2-EFF5-049217B50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Identifying the trait with the highest predictive power. To find the best features, we employed the random forest algorithm.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According to the Random Forest algorithm's feature importance study, the following features had the highest predictive power: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 err="1"/>
              <a:t>total_day_minutes</a:t>
            </a:r>
            <a:r>
              <a:rPr lang="en-US" dirty="0"/>
              <a:t> </a:t>
            </a:r>
            <a:r>
              <a:rPr lang="en-US" dirty="0" err="1"/>
              <a:t>total_day_charge</a:t>
            </a:r>
            <a:r>
              <a:rPr lang="en-US" dirty="0"/>
              <a:t> </a:t>
            </a:r>
            <a:r>
              <a:rPr lang="en-US" dirty="0" err="1"/>
              <a:t>total_day_calls</a:t>
            </a:r>
            <a:r>
              <a:rPr lang="en-US" dirty="0"/>
              <a:t> </a:t>
            </a:r>
            <a:r>
              <a:rPr lang="en-US" dirty="0" err="1"/>
              <a:t>total_eve_minutes</a:t>
            </a:r>
            <a:r>
              <a:rPr lang="en-US" dirty="0"/>
              <a:t> </a:t>
            </a:r>
            <a:r>
              <a:rPr lang="en-US" dirty="0" err="1"/>
              <a:t>international_plan</a:t>
            </a:r>
            <a:endParaRPr lang="en-U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Splitting the data into train and test subsets: We divided the data into train and test subsets.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AEEC-2257-FF02-37C2-CD82B292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IN" dirty="0"/>
              <a:t>Content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50EDEF-D41A-5CEA-19B7-AD9CAA0C2F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458762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614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1077-26F7-B653-5FAD-91157778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IN" dirty="0"/>
              <a:t>Feature 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63D2-1B27-24D0-7499-75B145C19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Clr>
                <a:srgbClr val="D38D66"/>
              </a:buClr>
            </a:pPr>
            <a:r>
              <a:rPr lang="en-US" sz="1100"/>
              <a:t>We employed the balancing procedures listed below.</a:t>
            </a:r>
          </a:p>
          <a:p>
            <a:pPr>
              <a:lnSpc>
                <a:spcPct val="90000"/>
              </a:lnSpc>
              <a:buClr>
                <a:srgbClr val="D38D66"/>
              </a:buClr>
            </a:pPr>
            <a:endParaRPr lang="en-US" sz="1100"/>
          </a:p>
          <a:p>
            <a:pPr>
              <a:lnSpc>
                <a:spcPct val="90000"/>
              </a:lnSpc>
              <a:buClr>
                <a:srgbClr val="D38D66"/>
              </a:buClr>
            </a:pPr>
            <a:r>
              <a:rPr lang="en-US" sz="1100"/>
              <a:t>Using smote for oversampling.</a:t>
            </a:r>
          </a:p>
          <a:p>
            <a:pPr>
              <a:lnSpc>
                <a:spcPct val="90000"/>
              </a:lnSpc>
              <a:buClr>
                <a:srgbClr val="D38D66"/>
              </a:buClr>
            </a:pPr>
            <a:r>
              <a:rPr lang="en-US" sz="1100"/>
              <a:t>Under the heading of Sampling.</a:t>
            </a:r>
          </a:p>
          <a:p>
            <a:pPr>
              <a:lnSpc>
                <a:spcPct val="90000"/>
              </a:lnSpc>
              <a:buClr>
                <a:srgbClr val="D38D66"/>
              </a:buClr>
            </a:pPr>
            <a:r>
              <a:rPr lang="en-US" sz="1100"/>
              <a:t>Oversampling is a well-known sampling technique.</a:t>
            </a:r>
          </a:p>
          <a:p>
            <a:pPr>
              <a:lnSpc>
                <a:spcPct val="90000"/>
              </a:lnSpc>
              <a:buClr>
                <a:srgbClr val="D38D66"/>
              </a:buClr>
            </a:pPr>
            <a:endParaRPr lang="en-US" sz="1100"/>
          </a:p>
          <a:p>
            <a:pPr>
              <a:lnSpc>
                <a:spcPct val="90000"/>
              </a:lnSpc>
              <a:buClr>
                <a:srgbClr val="D38D66"/>
              </a:buClr>
            </a:pPr>
            <a:r>
              <a:rPr lang="en-US" sz="1100"/>
              <a:t>We discovered that there are 4293 non-churn customers and 707 churn consumers.</a:t>
            </a:r>
          </a:p>
          <a:p>
            <a:pPr>
              <a:lnSpc>
                <a:spcPct val="90000"/>
              </a:lnSpc>
              <a:buClr>
                <a:srgbClr val="D38D66"/>
              </a:buClr>
            </a:pPr>
            <a:endParaRPr lang="en-US" sz="1100"/>
          </a:p>
          <a:p>
            <a:pPr>
              <a:lnSpc>
                <a:spcPct val="90000"/>
              </a:lnSpc>
              <a:buClr>
                <a:srgbClr val="D38D66"/>
              </a:buClr>
            </a:pPr>
            <a:r>
              <a:rPr lang="en-US" sz="1100"/>
              <a:t>The data is extremely skewed.</a:t>
            </a:r>
          </a:p>
          <a:p>
            <a:pPr>
              <a:lnSpc>
                <a:spcPct val="90000"/>
              </a:lnSpc>
              <a:buClr>
                <a:srgbClr val="D38D66"/>
              </a:buClr>
            </a:pPr>
            <a:endParaRPr lang="en-US" sz="1100"/>
          </a:p>
          <a:p>
            <a:pPr>
              <a:lnSpc>
                <a:spcPct val="90000"/>
              </a:lnSpc>
              <a:buClr>
                <a:srgbClr val="D38D66"/>
              </a:buClr>
            </a:pPr>
            <a:endParaRPr lang="en-US" sz="1100"/>
          </a:p>
          <a:p>
            <a:pPr>
              <a:lnSpc>
                <a:spcPct val="90000"/>
              </a:lnSpc>
              <a:buClr>
                <a:srgbClr val="D38D66"/>
              </a:buClr>
            </a:pPr>
            <a:r>
              <a:rPr lang="en-US" sz="1100"/>
              <a:t>The data is balanced with a Random Over sample and </a:t>
            </a:r>
            <a:r>
              <a:rPr lang="en-US" sz="1100" err="1"/>
              <a:t>smoote</a:t>
            </a:r>
            <a:r>
              <a:rPr lang="en-US" sz="1100"/>
              <a:t>.</a:t>
            </a:r>
          </a:p>
          <a:p>
            <a:pPr>
              <a:lnSpc>
                <a:spcPct val="90000"/>
              </a:lnSpc>
              <a:buClr>
                <a:srgbClr val="D38D66"/>
              </a:buClr>
            </a:pPr>
            <a:endParaRPr lang="en-US" sz="1100"/>
          </a:p>
          <a:p>
            <a:pPr>
              <a:lnSpc>
                <a:spcPct val="90000"/>
              </a:lnSpc>
              <a:buClr>
                <a:srgbClr val="D38D66"/>
              </a:buClr>
            </a:pPr>
            <a:r>
              <a:rPr lang="en-US" sz="1100"/>
              <a:t>As a result, the old data - (4293,22), (707,1)</a:t>
            </a:r>
          </a:p>
          <a:p>
            <a:pPr>
              <a:lnSpc>
                <a:spcPct val="90000"/>
              </a:lnSpc>
              <a:buClr>
                <a:srgbClr val="D38D66"/>
              </a:buClr>
            </a:pPr>
            <a:r>
              <a:rPr lang="en-US" sz="1100"/>
              <a:t>New information - (4293,22) and (4293,1)</a:t>
            </a:r>
          </a:p>
        </p:txBody>
      </p:sp>
      <p:pic>
        <p:nvPicPr>
          <p:cNvPr id="4" name="Picture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7CFC71AB-9108-329C-144B-50573481A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60" y="2237276"/>
            <a:ext cx="4065464" cy="3049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88F394-6D4C-D3C4-D487-1318742F9889}"/>
              </a:ext>
            </a:extLst>
          </p:cNvPr>
          <p:cNvSpPr txBox="1"/>
          <p:nvPr/>
        </p:nvSpPr>
        <p:spPr>
          <a:xfrm>
            <a:off x="7200154" y="542186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Whether the data was balanced or not</a:t>
            </a:r>
          </a:p>
        </p:txBody>
      </p:sp>
    </p:spTree>
    <p:extLst>
      <p:ext uri="{BB962C8B-B14F-4D97-AF65-F5344CB8AC3E}">
        <p14:creationId xmlns:p14="http://schemas.microsoft.com/office/powerpoint/2010/main" val="1309798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F738-FA65-4C04-D6DB-07B19760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Choosing the ideal model 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EEFEEF1-EA7C-45D4-77A5-AD24D73C4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324462"/>
              </p:ext>
            </p:extLst>
          </p:nvPr>
        </p:nvGraphicFramePr>
        <p:xfrm>
          <a:off x="1565902" y="1892830"/>
          <a:ext cx="9050673" cy="3898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94">
                  <a:extLst>
                    <a:ext uri="{9D8B030D-6E8A-4147-A177-3AD203B41FA5}">
                      <a16:colId xmlns:a16="http://schemas.microsoft.com/office/drawing/2014/main" val="486339147"/>
                    </a:ext>
                  </a:extLst>
                </a:gridCol>
                <a:gridCol w="2417606">
                  <a:extLst>
                    <a:ext uri="{9D8B030D-6E8A-4147-A177-3AD203B41FA5}">
                      <a16:colId xmlns:a16="http://schemas.microsoft.com/office/drawing/2014/main" val="1657602709"/>
                    </a:ext>
                  </a:extLst>
                </a:gridCol>
                <a:gridCol w="1538681">
                  <a:extLst>
                    <a:ext uri="{9D8B030D-6E8A-4147-A177-3AD203B41FA5}">
                      <a16:colId xmlns:a16="http://schemas.microsoft.com/office/drawing/2014/main" val="2959748968"/>
                    </a:ext>
                  </a:extLst>
                </a:gridCol>
                <a:gridCol w="3950092">
                  <a:extLst>
                    <a:ext uri="{9D8B030D-6E8A-4147-A177-3AD203B41FA5}">
                      <a16:colId xmlns:a16="http://schemas.microsoft.com/office/drawing/2014/main" val="130902366"/>
                    </a:ext>
                  </a:extLst>
                </a:gridCol>
              </a:tblGrid>
              <a:tr h="8390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500" u="none" strike="noStrike">
                          <a:effectLst/>
                        </a:rPr>
                        <a:t>Sr. No</a:t>
                      </a:r>
                      <a:endParaRPr lang="en-US" sz="25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500" u="none" strike="noStrike">
                          <a:effectLst/>
                        </a:rPr>
                        <a:t>Model</a:t>
                      </a:r>
                      <a:endParaRPr lang="en-US" sz="25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Accuracy (%) </a:t>
                      </a:r>
                      <a:endParaRPr lang="en-US" sz="25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500" u="none" strike="noStrike">
                          <a:effectLst/>
                        </a:rPr>
                        <a:t>Remarks</a:t>
                      </a:r>
                      <a:endParaRPr lang="en-US" sz="25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extLst>
                  <a:ext uri="{0D108BD9-81ED-4DB2-BD59-A6C34878D82A}">
                    <a16:rowId xmlns:a16="http://schemas.microsoft.com/office/drawing/2014/main" val="2830985757"/>
                  </a:ext>
                </a:extLst>
              </a:tr>
              <a:tr h="839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Logistic Regression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76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500" u="none" strike="noStrike">
                          <a:effectLst/>
                        </a:rPr>
                        <a:t> 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902" marR="16902" marT="16902" marB="0"/>
                </a:tc>
                <a:extLst>
                  <a:ext uri="{0D108BD9-81ED-4DB2-BD59-A6C34878D82A}">
                    <a16:rowId xmlns:a16="http://schemas.microsoft.com/office/drawing/2014/main" val="118735936"/>
                  </a:ext>
                </a:extLst>
              </a:tr>
              <a:tr h="4604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Decision Trees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82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500" u="none" strike="noStrike">
                          <a:effectLst/>
                        </a:rPr>
                        <a:t> 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902" marR="16902" marT="16902" marB="0"/>
                </a:tc>
                <a:extLst>
                  <a:ext uri="{0D108BD9-81ED-4DB2-BD59-A6C34878D82A}">
                    <a16:rowId xmlns:a16="http://schemas.microsoft.com/office/drawing/2014/main" val="1447734783"/>
                  </a:ext>
                </a:extLst>
              </a:tr>
              <a:tr h="839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3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Random Forest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99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500" u="none" strike="noStrike">
                          <a:effectLst/>
                        </a:rPr>
                        <a:t>We choose RF as our final model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extLst>
                  <a:ext uri="{0D108BD9-81ED-4DB2-BD59-A6C34878D82A}">
                    <a16:rowId xmlns:a16="http://schemas.microsoft.com/office/drawing/2014/main" val="2723140141"/>
                  </a:ext>
                </a:extLst>
              </a:tr>
              <a:tr h="4604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4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Adaboost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79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500" u="none" strike="noStrike">
                          <a:effectLst/>
                        </a:rPr>
                        <a:t> 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902" marR="16902" marT="16902" marB="0"/>
                </a:tc>
                <a:extLst>
                  <a:ext uri="{0D108BD9-81ED-4DB2-BD59-A6C34878D82A}">
                    <a16:rowId xmlns:a16="http://schemas.microsoft.com/office/drawing/2014/main" val="986689838"/>
                  </a:ext>
                </a:extLst>
              </a:tr>
              <a:tr h="4604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Gaussian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u="none" strike="noStrike">
                          <a:effectLst/>
                        </a:rPr>
                        <a:t>75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6902" marR="16902" marT="1690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500" u="none" strike="noStrike" dirty="0">
                          <a:effectLst/>
                        </a:rPr>
                        <a:t> 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902" marR="16902" marT="16902" marB="0"/>
                </a:tc>
                <a:extLst>
                  <a:ext uri="{0D108BD9-81ED-4DB2-BD59-A6C34878D82A}">
                    <a16:rowId xmlns:a16="http://schemas.microsoft.com/office/drawing/2014/main" val="4243133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521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B5E7-CDE6-53C7-976B-7F7A6B2C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Deployement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9B546-A9B5-D2BD-720B-87EC8E44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We used "Stream lit" to deploy the code after the Model Building and Evaluation phase.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We chose the best model and used it in our deployment phase.</a:t>
            </a:r>
          </a:p>
        </p:txBody>
      </p:sp>
    </p:spTree>
    <p:extLst>
      <p:ext uri="{BB962C8B-B14F-4D97-AF65-F5344CB8AC3E}">
        <p14:creationId xmlns:p14="http://schemas.microsoft.com/office/powerpoint/2010/main" val="314264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CCC71-144A-E3DD-89FD-CDC1CDF7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IN" dirty="0"/>
              <a:t>Problem statement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D7979C-AB3F-C818-ED9F-2C8A36D536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396401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1662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3E80-03E0-BDE9-1A7E-698661DA4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IN" dirty="0"/>
              <a:t>Purpose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22D2A-1033-DED4-5D4D-7D873AF6C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4798947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7082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B505-83EB-A7CE-7A99-7D75B2F26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538741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Detailed data summary</a:t>
            </a:r>
            <a:br>
              <a:rPr lang="en-US" sz="3100"/>
            </a:br>
            <a:endParaRPr lang="en-US" sz="31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0117E8-4A20-2C5D-2814-7DEA650FF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538741" cy="405875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100" dirty="0"/>
              <a:t>The first five data sets</a:t>
            </a:r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endParaRPr lang="en-US" sz="1100" dirty="0"/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100" dirty="0"/>
              <a:t>The most recent five data sets</a:t>
            </a:r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endParaRPr lang="en-US" sz="1100" dirty="0"/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100" dirty="0"/>
              <a:t>Shape of Data - (5000,21)</a:t>
            </a:r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endParaRPr lang="en-US" sz="1100" dirty="0"/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100" dirty="0"/>
              <a:t>Checking for Data Types - We have modified the data types of some of the data sets.</a:t>
            </a:r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endParaRPr lang="en-US" sz="1100" dirty="0"/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100" dirty="0"/>
              <a:t>Checking for null values - we had some null values in the day charge and eve min columns that we had populated with mean values (because they were numeric columns).</a:t>
            </a:r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endParaRPr lang="en-US" sz="1100" dirty="0"/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100" dirty="0"/>
              <a:t>Detecting duplicate values - 0</a:t>
            </a:r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endParaRPr lang="en-US" sz="1100" dirty="0"/>
          </a:p>
          <a:p>
            <a:pPr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100" dirty="0"/>
              <a:t>Checking for distinct values</a:t>
            </a:r>
          </a:p>
        </p:txBody>
      </p:sp>
      <p:pic>
        <p:nvPicPr>
          <p:cNvPr id="16" name="Picture 15" descr="Financial graphs on a dark display">
            <a:extLst>
              <a:ext uri="{FF2B5EF4-FFF2-40B4-BE49-F238E27FC236}">
                <a16:creationId xmlns:a16="http://schemas.microsoft.com/office/drawing/2014/main" id="{184713EC-2FCA-8FD2-6436-9C92BC678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48" r="16868" b="-2"/>
          <a:stretch/>
        </p:blipFill>
        <p:spPr>
          <a:xfrm>
            <a:off x="6563762" y="1438360"/>
            <a:ext cx="4233113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8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1791-3FE7-614C-F11E-6C2DDF9B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538741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Exploratory Data Analysis - Churn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15A05-940D-8221-4A4B-87D2E44459B0}"/>
              </a:ext>
            </a:extLst>
          </p:cNvPr>
          <p:cNvSpPr txBox="1"/>
          <p:nvPr/>
        </p:nvSpPr>
        <p:spPr>
          <a:xfrm>
            <a:off x="913795" y="1732449"/>
            <a:ext cx="4538741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C7D1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Total number of consumers in the data set = 5000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C7D1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Total customer churn = 707 no.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C7D1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Number of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unchurned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consumers = 4293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C7D11"/>
              </a:buClr>
              <a:buSzPct val="70000"/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C7D1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percentage information are presented in the chart.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98FBB8-CA65-4A60-B1BC-4FC499EF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D235A8-CA2D-BA03-DA00-0664ED5D0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4347"/>
          <a:stretch/>
        </p:blipFill>
        <p:spPr>
          <a:xfrm>
            <a:off x="6563762" y="1438360"/>
            <a:ext cx="4233113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5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20885-244D-EFF3-F082-E518DD10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Exploratory Data Analysis – Area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9D7B2-BC66-7A32-58E8-9EFE000CAD6F}"/>
              </a:ext>
            </a:extLst>
          </p:cNvPr>
          <p:cNvSpPr txBox="1"/>
          <p:nvPr/>
        </p:nvSpPr>
        <p:spPr>
          <a:xfrm>
            <a:off x="913795" y="1732449"/>
            <a:ext cx="3078749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 the given data, we can see that there are only three distinct values, namely 415,408,510, and the churn rate of these area codes is nearly same.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We do not believe there is any relationship between the "area code" and the "churn" caused by the customer leaving the operator.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222F57-84A6-45DF-57D3-9D7A94CFD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667337"/>
            <a:ext cx="5676236" cy="33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7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6B46-2947-8666-B603-7D9230FB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538741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Exploratory Data analysis -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B0072-EFC6-CE98-CE2B-E571C4FE895B}"/>
              </a:ext>
            </a:extLst>
          </p:cNvPr>
          <p:cNvSpPr txBox="1"/>
          <p:nvPr/>
        </p:nvSpPr>
        <p:spPr>
          <a:xfrm>
            <a:off x="913794" y="965197"/>
            <a:ext cx="4538741" cy="3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D28E69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Following analysis, it is discovered that there are a total of 51 distinct states.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D28E69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Ten of these 51 distinct states have a higher churn rate of 21%.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D28E69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This churn rate could be attributed to the cellular network's limited service region.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8FBB8-CA65-4A60-B1BC-4FC499EF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CBE299-AC77-7803-0195-2E7A3C3E0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0" r="22414" b="-1"/>
          <a:stretch/>
        </p:blipFill>
        <p:spPr>
          <a:xfrm>
            <a:off x="6095997" y="941004"/>
            <a:ext cx="5121371" cy="212876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3F261C-EA3E-5438-E23A-02151FF0F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89900"/>
              </p:ext>
            </p:extLst>
          </p:nvPr>
        </p:nvGraphicFramePr>
        <p:xfrm>
          <a:off x="6095999" y="3069771"/>
          <a:ext cx="5121371" cy="2752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736">
                  <a:extLst>
                    <a:ext uri="{9D8B030D-6E8A-4147-A177-3AD203B41FA5}">
                      <a16:colId xmlns:a16="http://schemas.microsoft.com/office/drawing/2014/main" val="1103558145"/>
                    </a:ext>
                  </a:extLst>
                </a:gridCol>
                <a:gridCol w="1400397">
                  <a:extLst>
                    <a:ext uri="{9D8B030D-6E8A-4147-A177-3AD203B41FA5}">
                      <a16:colId xmlns:a16="http://schemas.microsoft.com/office/drawing/2014/main" val="621280070"/>
                    </a:ext>
                  </a:extLst>
                </a:gridCol>
                <a:gridCol w="2527238">
                  <a:extLst>
                    <a:ext uri="{9D8B030D-6E8A-4147-A177-3AD203B41FA5}">
                      <a16:colId xmlns:a16="http://schemas.microsoft.com/office/drawing/2014/main" val="2235983824"/>
                    </a:ext>
                  </a:extLst>
                </a:gridCol>
              </a:tblGrid>
              <a:tr h="250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Sr. No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State Name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% Churn &gt; 21%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0097913"/>
                  </a:ext>
                </a:extLst>
              </a:tr>
              <a:tr h="250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CA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26.9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6991503"/>
                  </a:ext>
                </a:extLst>
              </a:tr>
              <a:tr h="250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NJ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1052775"/>
                  </a:ext>
                </a:extLst>
              </a:tr>
              <a:tr h="250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WA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24.4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6431441"/>
                  </a:ext>
                </a:extLst>
              </a:tr>
              <a:tr h="250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TX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22.4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7696015"/>
                  </a:ext>
                </a:extLst>
              </a:tr>
              <a:tr h="250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MT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21.21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1795077"/>
                  </a:ext>
                </a:extLst>
              </a:tr>
              <a:tr h="250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MD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20.58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1479785"/>
                  </a:ext>
                </a:extLst>
              </a:tr>
              <a:tr h="250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NV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18.88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6416318"/>
                  </a:ext>
                </a:extLst>
              </a:tr>
              <a:tr h="250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18.44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4578622"/>
                  </a:ext>
                </a:extLst>
              </a:tr>
              <a:tr h="250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KS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18.18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7593852"/>
                  </a:ext>
                </a:extLst>
              </a:tr>
              <a:tr h="250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OK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17.77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8676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32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DA087-CDB3-99C0-64D1-1A31ABFB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Exploratory Data Analysis – International plan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5F43A-1719-5A26-FACA-AE9A5D846252}"/>
              </a:ext>
            </a:extLst>
          </p:cNvPr>
          <p:cNvSpPr txBox="1"/>
          <p:nvPr/>
        </p:nvSpPr>
        <p:spPr>
          <a:xfrm>
            <a:off x="1636367" y="1892830"/>
            <a:ext cx="4836048" cy="353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8603" indent="-248603" defTabSz="397764">
              <a:spcBef>
                <a:spcPct val="20000"/>
              </a:spcBef>
              <a:spcAft>
                <a:spcPts val="522"/>
              </a:spcAft>
              <a:buClr>
                <a:srgbClr val="D48E67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566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The total number of clients without an international plan is 4527.</a:t>
            </a:r>
          </a:p>
          <a:p>
            <a:pPr marL="248603" indent="-248603" defTabSz="397764">
              <a:spcBef>
                <a:spcPct val="20000"/>
              </a:spcBef>
              <a:spcAft>
                <a:spcPts val="522"/>
              </a:spcAft>
              <a:buClr>
                <a:srgbClr val="D48E67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566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There are 473 foreign plan subscribers in total.</a:t>
            </a:r>
          </a:p>
          <a:p>
            <a:pPr marL="248603" indent="-248603" defTabSz="397764">
              <a:spcBef>
                <a:spcPct val="20000"/>
              </a:spcBef>
              <a:spcAft>
                <a:spcPts val="522"/>
              </a:spcAft>
              <a:buClr>
                <a:srgbClr val="D48E67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566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As a result, we see that consumers who have chosen an international plan have a 42% turnover rate.</a:t>
            </a:r>
          </a:p>
          <a:p>
            <a:pPr marL="248603" indent="-248603" defTabSz="397764">
              <a:spcBef>
                <a:spcPct val="20000"/>
              </a:spcBef>
              <a:spcAft>
                <a:spcPts val="522"/>
              </a:spcAft>
              <a:buClr>
                <a:srgbClr val="D48E67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566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People who purchased International plans are essentially churning in large </a:t>
            </a:r>
            <a:r>
              <a:rPr lang="en-US" sz="1566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numbers.Most</a:t>
            </a:r>
            <a:r>
              <a:rPr lang="en-US" sz="1566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 likely due to network troubles or a hefty call charge.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B2305A-B204-02AA-BCAE-D88F89966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96" y="2469896"/>
            <a:ext cx="4008200" cy="238487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B08481-4A65-E32A-BD7E-C18522E90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674666"/>
              </p:ext>
            </p:extLst>
          </p:nvPr>
        </p:nvGraphicFramePr>
        <p:xfrm>
          <a:off x="6822935" y="5173614"/>
          <a:ext cx="4268738" cy="109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46">
                  <a:extLst>
                    <a:ext uri="{9D8B030D-6E8A-4147-A177-3AD203B41FA5}">
                      <a16:colId xmlns:a16="http://schemas.microsoft.com/office/drawing/2014/main" val="179369413"/>
                    </a:ext>
                  </a:extLst>
                </a:gridCol>
                <a:gridCol w="1731013">
                  <a:extLst>
                    <a:ext uri="{9D8B030D-6E8A-4147-A177-3AD203B41FA5}">
                      <a16:colId xmlns:a16="http://schemas.microsoft.com/office/drawing/2014/main" val="2391996459"/>
                    </a:ext>
                  </a:extLst>
                </a:gridCol>
                <a:gridCol w="831324">
                  <a:extLst>
                    <a:ext uri="{9D8B030D-6E8A-4147-A177-3AD203B41FA5}">
                      <a16:colId xmlns:a16="http://schemas.microsoft.com/office/drawing/2014/main" val="1554579355"/>
                    </a:ext>
                  </a:extLst>
                </a:gridCol>
                <a:gridCol w="514108">
                  <a:extLst>
                    <a:ext uri="{9D8B030D-6E8A-4147-A177-3AD203B41FA5}">
                      <a16:colId xmlns:a16="http://schemas.microsoft.com/office/drawing/2014/main" val="1008134121"/>
                    </a:ext>
                  </a:extLst>
                </a:gridCol>
                <a:gridCol w="667247">
                  <a:extLst>
                    <a:ext uri="{9D8B030D-6E8A-4147-A177-3AD203B41FA5}">
                      <a16:colId xmlns:a16="http://schemas.microsoft.com/office/drawing/2014/main" val="3246251609"/>
                    </a:ext>
                  </a:extLst>
                </a:gridCol>
              </a:tblGrid>
              <a:tr h="128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Sr. No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Not Churn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Churn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% Churn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1873265"/>
                  </a:ext>
                </a:extLst>
              </a:tr>
              <a:tr h="1335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No International Plan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11.22%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5268859"/>
                  </a:ext>
                </a:extLst>
              </a:tr>
              <a:tr h="128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With International Plan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42.07%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664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647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ate">
    <a:dk1>
      <a:sysClr val="windowText" lastClr="000000"/>
    </a:dk1>
    <a:lt1>
      <a:sysClr val="window" lastClr="FFFFFF"/>
    </a:lt1>
    <a:dk2>
      <a:srgbClr val="212123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1247</Words>
  <Application>Microsoft Office PowerPoint</Application>
  <PresentationFormat>Widescreen</PresentationFormat>
  <Paragraphs>243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Calisto MT</vt:lpstr>
      <vt:lpstr>Trebuchet MS</vt:lpstr>
      <vt:lpstr>Wingdings</vt:lpstr>
      <vt:lpstr>Wingdings 2</vt:lpstr>
      <vt:lpstr>Slate</vt:lpstr>
      <vt:lpstr>TELECOM CHURN ANALYSIS</vt:lpstr>
      <vt:lpstr>Content</vt:lpstr>
      <vt:lpstr>Problem statement</vt:lpstr>
      <vt:lpstr>Purpose</vt:lpstr>
      <vt:lpstr>Detailed data summary </vt:lpstr>
      <vt:lpstr>Exploratory Data Analysis - Churn</vt:lpstr>
      <vt:lpstr>Exploratory Data Analysis – Area code</vt:lpstr>
      <vt:lpstr>Exploratory Data analysis - State</vt:lpstr>
      <vt:lpstr>Exploratory Data Analysis – International plan</vt:lpstr>
      <vt:lpstr>Exploratory Data Analysis – Voice message</vt:lpstr>
      <vt:lpstr>Exploratory Data Analysis – Customer Calls</vt:lpstr>
      <vt:lpstr>Exploratory Data Analysis – Remaining columns</vt:lpstr>
      <vt:lpstr>Proposal</vt:lpstr>
      <vt:lpstr>The Final Verdict from EDA</vt:lpstr>
      <vt:lpstr>Feature Engineering &amp; Model Building </vt:lpstr>
      <vt:lpstr>Outlier Detection Part</vt:lpstr>
      <vt:lpstr>Outlier Detection Part</vt:lpstr>
      <vt:lpstr>Feature Engineering</vt:lpstr>
      <vt:lpstr>Feature Engineering</vt:lpstr>
      <vt:lpstr>Feature Engineering</vt:lpstr>
      <vt:lpstr>Choosing the ideal model  </vt:lpstr>
      <vt:lpstr>Deployement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CHURN ANALYSIS</dc:title>
  <dc:creator>Abhishek G</dc:creator>
  <cp:lastModifiedBy>Abhishek G</cp:lastModifiedBy>
  <cp:revision>1</cp:revision>
  <dcterms:created xsi:type="dcterms:W3CDTF">2023-10-28T16:30:06Z</dcterms:created>
  <dcterms:modified xsi:type="dcterms:W3CDTF">2023-10-28T17:21:04Z</dcterms:modified>
</cp:coreProperties>
</file>